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16"/>
  </p:notesMasterIdLst>
  <p:sldIdLst>
    <p:sldId id="256" r:id="rId2"/>
    <p:sldId id="259" r:id="rId3"/>
    <p:sldId id="258" r:id="rId4"/>
    <p:sldId id="273" r:id="rId5"/>
    <p:sldId id="269" r:id="rId6"/>
    <p:sldId id="270" r:id="rId7"/>
    <p:sldId id="261" r:id="rId8"/>
    <p:sldId id="272" r:id="rId9"/>
    <p:sldId id="274" r:id="rId10"/>
    <p:sldId id="263" r:id="rId11"/>
    <p:sldId id="264" r:id="rId12"/>
    <p:sldId id="265" r:id="rId13"/>
    <p:sldId id="266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43C"/>
    <a:srgbClr val="27333B"/>
    <a:srgbClr val="EEEEA7"/>
    <a:srgbClr val="303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32"/>
    <p:restoredTop sz="71925"/>
  </p:normalViewPr>
  <p:slideViewPr>
    <p:cSldViewPr snapToGrid="0" snapToObjects="1">
      <p:cViewPr>
        <p:scale>
          <a:sx n="65" d="100"/>
          <a:sy n="65" d="100"/>
        </p:scale>
        <p:origin x="-88" y="-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32B85-22D2-0E4A-B24B-37BC90E66CA9}" type="datetimeFigureOut">
              <a:rPr lang="en-US" smtClean="0"/>
              <a:t>4/29/18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0D42F-5117-714D-AE26-1C5498390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64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ferior_olivary_nucleu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Medulla_oblongata" TargetMode="External"/><Relationship Id="rId4" Type="http://schemas.openxmlformats.org/officeDocument/2006/relationships/hyperlink" Target="https://en.wikipedia.org/wiki/Climbing_fibe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between goal – some given some estimate from data</a:t>
            </a:r>
          </a:p>
          <a:p>
            <a:r>
              <a:rPr lang="en-US" dirty="0"/>
              <a:t>-feedback control design – now that have the model of these parameters different ways to measure</a:t>
            </a:r>
          </a:p>
          <a:p>
            <a:endParaRPr lang="en-US" dirty="0"/>
          </a:p>
          <a:p>
            <a:r>
              <a:rPr lang="en-US" dirty="0"/>
              <a:t>In test bed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81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signal mossy fibers from spinal cord etc.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granule cells (200:1) with parallel fibers that pass through dendritic tree of Purkinje cells.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Purkinje cells also receive input from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Inferior olivary nucleus"/>
              </a:rPr>
              <a:t>inferior olivary nucleus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the contralateral side of the brainstem via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limbing fiber"/>
              </a:rPr>
              <a:t>climbing fibers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Although the inferior olive lies in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Medulla oblongata"/>
              </a:rPr>
              <a:t>medulla oblongata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receives input from the spinal cord, brainstem and cerebral cortex, its output goes entirely to the cerebellum. A climbing fiber gives off collaterals to the deep cerebellar nuclei.  each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Purkinje cell receives input from exactly one climbing fiber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climbing fibers signal errors in motor performance (G)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deep nuclei to the brain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04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above diagram is a schematic of the open loop human-prosthetic system.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 – the abstract goal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Assume person tracks really well so output q looks like r 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R- u2``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08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Title: realize r for different objects (System Identification) – least squares estimation?</a:t>
            </a:r>
          </a:p>
          <a:p>
            <a:pPr marL="228600" indent="-228600">
              <a:buAutoNum type="arabicParenR"/>
            </a:pPr>
            <a:r>
              <a:rPr lang="en-US" dirty="0"/>
              <a:t>can’t measure in brain , approximate in healthy human- assume tracking correct trajectory</a:t>
            </a:r>
          </a:p>
          <a:p>
            <a:pPr marL="228600" indent="-228600">
              <a:buAutoNum type="arabicParenR"/>
            </a:pPr>
            <a:r>
              <a:rPr lang="en-US" dirty="0"/>
              <a:t>Use known r and q to generate data to estimate.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52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CyberGlove</a:t>
            </a:r>
            <a:r>
              <a:rPr lang="en-US" dirty="0"/>
              <a:t>- with strain gages -  can cover the absolute position sensors (21)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80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CyberGlove</a:t>
            </a:r>
            <a:r>
              <a:rPr lang="en-US" dirty="0"/>
              <a:t>- with strain gages -  can cover the absolute position sensors (21)</a:t>
            </a:r>
          </a:p>
          <a:p>
            <a:endParaRPr lang="en-US" dirty="0"/>
          </a:p>
          <a:p>
            <a:r>
              <a:rPr lang="en-US" dirty="0"/>
              <a:t>For individuated control the APL </a:t>
            </a:r>
            <a:r>
              <a:rPr lang="en-US" dirty="0" err="1"/>
              <a:t>miniVIE</a:t>
            </a:r>
            <a:r>
              <a:rPr lang="en-US" dirty="0"/>
              <a:t> will be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finger actuation. K</a:t>
            </a:r>
            <a:r>
              <a:rPr lang="en-US" baseline="-25000" dirty="0"/>
              <a:t>2</a:t>
            </a:r>
            <a:r>
              <a:rPr lang="en-US" dirty="0"/>
              <a:t> , P defined.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recording inputs and sensor modeling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1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(Talk to Raina)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94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we have H, we can close the loop and design K1 and K2 as in Julia’s work. </a:t>
            </a:r>
          </a:p>
          <a:p>
            <a:endParaRPr lang="en-US" dirty="0"/>
          </a:p>
          <a:p>
            <a:r>
              <a:rPr lang="en-US" dirty="0"/>
              <a:t>Leave open b/c don’t know H yet*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39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759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21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5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84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9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346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45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44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76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71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59E9BCA7-B577-AE44-85CC-56B878718871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708238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EF9D1-B4A0-084C-84F2-0BED6FC2B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1289" y="3231775"/>
            <a:ext cx="8217557" cy="2268559"/>
          </a:xfrm>
        </p:spPr>
        <p:txBody>
          <a:bodyPr>
            <a:noAutofit/>
          </a:bodyPr>
          <a:lstStyle/>
          <a:p>
            <a:r>
              <a:rPr lang="en-US" sz="5000" dirty="0"/>
              <a:t>Optimizing Sensory Feedback using Control System-Modeling of  Human-Prosthetic 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CB550-B4D0-5947-BC2B-93C87F518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8133" y="1587469"/>
            <a:ext cx="5357600" cy="1160213"/>
          </a:xfrm>
        </p:spPr>
        <p:txBody>
          <a:bodyPr/>
          <a:lstStyle/>
          <a:p>
            <a:r>
              <a:rPr lang="en-US" dirty="0"/>
              <a:t>Cynthia Steinhardt</a:t>
            </a:r>
          </a:p>
        </p:txBody>
      </p:sp>
    </p:spTree>
    <p:extLst>
      <p:ext uri="{BB962C8B-B14F-4D97-AF65-F5344CB8AC3E}">
        <p14:creationId xmlns:p14="http://schemas.microsoft.com/office/powerpoint/2010/main" val="364156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64" y="408357"/>
            <a:ext cx="10515600" cy="1325563"/>
          </a:xfrm>
        </p:spPr>
        <p:txBody>
          <a:bodyPr/>
          <a:lstStyle/>
          <a:p>
            <a:r>
              <a:rPr lang="en-US" dirty="0"/>
              <a:t>Implement and Assess Feedback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0B3D-5FE2-3C46-8169-045B69C81828}"/>
              </a:ext>
            </a:extLst>
          </p:cNvPr>
          <p:cNvSpPr txBox="1"/>
          <p:nvPr/>
        </p:nvSpPr>
        <p:spPr>
          <a:xfrm>
            <a:off x="1152123" y="1893187"/>
            <a:ext cx="66780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 stimulation (z):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vibrotactile (parameters: amplitude, </a:t>
            </a:r>
            <a:r>
              <a:rPr lang="en-US" dirty="0" err="1"/>
              <a:t>freq</a:t>
            </a:r>
            <a:r>
              <a:rPr lang="en-US" dirty="0"/>
              <a:t>, spatial location)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stimulation (parameters: amplitude, </a:t>
            </a:r>
            <a:r>
              <a:rPr lang="en-US" dirty="0" err="1"/>
              <a:t>freq</a:t>
            </a:r>
            <a:r>
              <a:rPr lang="en-US" dirty="0"/>
              <a:t>, spatial location)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Constraints: painful stimuli, </a:t>
            </a:r>
            <a:r>
              <a:rPr lang="en-US"/>
              <a:t>undetected stimuli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Subject uses virtual limb with objects in APL </a:t>
            </a:r>
            <a:r>
              <a:rPr lang="en-US" dirty="0" err="1"/>
              <a:t>miniVIE</a:t>
            </a:r>
            <a:r>
              <a:rPr lang="en-US" dirty="0"/>
              <a:t>/ 	Unity environment/objects with real-world physics</a:t>
            </a:r>
          </a:p>
          <a:p>
            <a:endParaRPr lang="en-US" dirty="0"/>
          </a:p>
          <a:p>
            <a:r>
              <a:rPr lang="en-US" dirty="0"/>
              <a:t>Assess goodness of reference signal replicability in subjects with intact and amputated limbs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6EBEAC-F67D-004E-A9C1-47782BAA9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154" y="4159526"/>
            <a:ext cx="4361846" cy="269847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9637F6-A932-FD44-A5A3-9337BA4F8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624" r="49890"/>
          <a:stretch/>
        </p:blipFill>
        <p:spPr>
          <a:xfrm>
            <a:off x="7830154" y="934278"/>
            <a:ext cx="4361846" cy="30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48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69" y="410311"/>
            <a:ext cx="10515600" cy="1325563"/>
          </a:xfrm>
        </p:spPr>
        <p:txBody>
          <a:bodyPr/>
          <a:lstStyle/>
          <a:p>
            <a:r>
              <a:rPr lang="en-US" dirty="0"/>
              <a:t>Opening the H Box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28B10C-CAD9-F447-BB3B-6104CBCDBF64}"/>
              </a:ext>
            </a:extLst>
          </p:cNvPr>
          <p:cNvSpPr txBox="1"/>
          <p:nvPr/>
        </p:nvSpPr>
        <p:spPr>
          <a:xfrm>
            <a:off x="4068671" y="3174011"/>
            <a:ext cx="129514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03C3D-A45B-7748-85F5-4756B3052CE1}"/>
              </a:ext>
            </a:extLst>
          </p:cNvPr>
          <p:cNvSpPr txBox="1"/>
          <p:nvPr/>
        </p:nvSpPr>
        <p:spPr>
          <a:xfrm>
            <a:off x="6163917" y="3174011"/>
            <a:ext cx="140219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K</a:t>
            </a:r>
            <a:r>
              <a:rPr lang="en-US" sz="4000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D03D99-B971-4744-919E-BB13B4D6D728}"/>
              </a:ext>
            </a:extLst>
          </p:cNvPr>
          <p:cNvSpPr txBox="1"/>
          <p:nvPr/>
        </p:nvSpPr>
        <p:spPr>
          <a:xfrm>
            <a:off x="8335617" y="3174011"/>
            <a:ext cx="119106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BBBD50-29ED-EF41-9E71-E0AAE75DADA3}"/>
              </a:ext>
            </a:extLst>
          </p:cNvPr>
          <p:cNvSpPr txBox="1"/>
          <p:nvPr/>
        </p:nvSpPr>
        <p:spPr>
          <a:xfrm>
            <a:off x="1938983" y="2999627"/>
            <a:ext cx="4322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48BA1A-60E9-4B43-AAC1-054C1D54543B}"/>
              </a:ext>
            </a:extLst>
          </p:cNvPr>
          <p:cNvSpPr txBox="1"/>
          <p:nvPr/>
        </p:nvSpPr>
        <p:spPr>
          <a:xfrm>
            <a:off x="3369363" y="2989345"/>
            <a:ext cx="3113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14A3CA-4ACD-0148-92A7-61D3287A6C47}"/>
              </a:ext>
            </a:extLst>
          </p:cNvPr>
          <p:cNvSpPr txBox="1"/>
          <p:nvPr/>
        </p:nvSpPr>
        <p:spPr>
          <a:xfrm>
            <a:off x="5487829" y="2989345"/>
            <a:ext cx="41389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6315F-97BC-974D-BD70-880708460EC3}"/>
              </a:ext>
            </a:extLst>
          </p:cNvPr>
          <p:cNvSpPr txBox="1"/>
          <p:nvPr/>
        </p:nvSpPr>
        <p:spPr>
          <a:xfrm>
            <a:off x="7733521" y="2973956"/>
            <a:ext cx="46198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u</a:t>
            </a:r>
            <a:r>
              <a:rPr lang="en-US" sz="2500" baseline="-250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886392-8C78-C049-893A-0E85900E6ACA}"/>
              </a:ext>
            </a:extLst>
          </p:cNvPr>
          <p:cNvSpPr txBox="1"/>
          <p:nvPr/>
        </p:nvSpPr>
        <p:spPr>
          <a:xfrm>
            <a:off x="10064871" y="2992872"/>
            <a:ext cx="3529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q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C17A627-1080-294B-AC69-85F217AD3693}"/>
              </a:ext>
            </a:extLst>
          </p:cNvPr>
          <p:cNvCxnSpPr/>
          <p:nvPr/>
        </p:nvCxnSpPr>
        <p:spPr>
          <a:xfrm>
            <a:off x="3344517" y="3503070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2E92FD-C17E-AC4E-8800-4FF493353A38}"/>
              </a:ext>
            </a:extLst>
          </p:cNvPr>
          <p:cNvCxnSpPr/>
          <p:nvPr/>
        </p:nvCxnSpPr>
        <p:spPr>
          <a:xfrm>
            <a:off x="5423175" y="3527954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A8069D5-616F-354F-B43D-43E0DE893609}"/>
              </a:ext>
            </a:extLst>
          </p:cNvPr>
          <p:cNvCxnSpPr/>
          <p:nvPr/>
        </p:nvCxnSpPr>
        <p:spPr>
          <a:xfrm>
            <a:off x="7611717" y="3538283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6289ECA-4C04-5E4F-B216-893E9D6A334A}"/>
              </a:ext>
            </a:extLst>
          </p:cNvPr>
          <p:cNvSpPr txBox="1"/>
          <p:nvPr/>
        </p:nvSpPr>
        <p:spPr>
          <a:xfrm>
            <a:off x="6202017" y="4396069"/>
            <a:ext cx="1428750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K</a:t>
            </a:r>
            <a:r>
              <a:rPr lang="en-US" sz="4000" baseline="-25000" dirty="0"/>
              <a:t>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16BB78-E6E5-6840-BEF9-34C83CFEE57C}"/>
              </a:ext>
            </a:extLst>
          </p:cNvPr>
          <p:cNvCxnSpPr>
            <a:cxnSpLocks/>
          </p:cNvCxnSpPr>
          <p:nvPr/>
        </p:nvCxnSpPr>
        <p:spPr>
          <a:xfrm flipH="1">
            <a:off x="7678393" y="4750012"/>
            <a:ext cx="2943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A74DD27-D499-B345-9051-55E3DD41C15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9526683" y="3527954"/>
            <a:ext cx="10949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F03B101-9CF1-E648-AF1B-38314EF74543}"/>
              </a:ext>
            </a:extLst>
          </p:cNvPr>
          <p:cNvCxnSpPr/>
          <p:nvPr/>
        </p:nvCxnSpPr>
        <p:spPr>
          <a:xfrm>
            <a:off x="10621617" y="3538283"/>
            <a:ext cx="0" cy="12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61B49D-8602-7344-909C-F897223D48AD}"/>
              </a:ext>
            </a:extLst>
          </p:cNvPr>
          <p:cNvCxnSpPr>
            <a:cxnSpLocks/>
          </p:cNvCxnSpPr>
          <p:nvPr/>
        </p:nvCxnSpPr>
        <p:spPr>
          <a:xfrm flipH="1">
            <a:off x="3154017" y="4750012"/>
            <a:ext cx="2971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5F17AC2-DDF3-C44E-9647-D9076C021648}"/>
              </a:ext>
            </a:extLst>
          </p:cNvPr>
          <p:cNvCxnSpPr/>
          <p:nvPr/>
        </p:nvCxnSpPr>
        <p:spPr>
          <a:xfrm flipV="1">
            <a:off x="3154017" y="3712620"/>
            <a:ext cx="0" cy="1037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A38C9C-D998-9640-A633-15B5FE96FC5B}"/>
              </a:ext>
            </a:extLst>
          </p:cNvPr>
          <p:cNvCxnSpPr/>
          <p:nvPr/>
        </p:nvCxnSpPr>
        <p:spPr>
          <a:xfrm>
            <a:off x="2277717" y="3527954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3D5FD492-5E25-FE47-9130-597B00499ACA}"/>
              </a:ext>
            </a:extLst>
          </p:cNvPr>
          <p:cNvSpPr/>
          <p:nvPr/>
        </p:nvSpPr>
        <p:spPr>
          <a:xfrm>
            <a:off x="2993806" y="3382936"/>
            <a:ext cx="3048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7B07C6-08DD-C045-B944-F49FBEE00EE3}"/>
              </a:ext>
            </a:extLst>
          </p:cNvPr>
          <p:cNvSpPr txBox="1"/>
          <p:nvPr/>
        </p:nvSpPr>
        <p:spPr>
          <a:xfrm>
            <a:off x="3227090" y="3559097"/>
            <a:ext cx="28245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-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FD3281-8F0E-AF45-87A1-B1AE73F197EB}"/>
              </a:ext>
            </a:extLst>
          </p:cNvPr>
          <p:cNvSpPr txBox="1"/>
          <p:nvPr/>
        </p:nvSpPr>
        <p:spPr>
          <a:xfrm>
            <a:off x="5618873" y="4192330"/>
            <a:ext cx="46198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u</a:t>
            </a:r>
            <a:r>
              <a:rPr lang="en-US" sz="2500" baseline="-25000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71930E-6181-5E49-8E74-2C317E108FE6}"/>
              </a:ext>
            </a:extLst>
          </p:cNvPr>
          <p:cNvSpPr txBox="1"/>
          <p:nvPr/>
        </p:nvSpPr>
        <p:spPr>
          <a:xfrm>
            <a:off x="5403297" y="24582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EMG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D8923A-F700-734D-90B5-4FE39B6B0017}"/>
              </a:ext>
            </a:extLst>
          </p:cNvPr>
          <p:cNvSpPr txBox="1"/>
          <p:nvPr/>
        </p:nvSpPr>
        <p:spPr>
          <a:xfrm>
            <a:off x="7465814" y="2438509"/>
            <a:ext cx="1171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Actuation </a:t>
            </a:r>
          </a:p>
          <a:p>
            <a:pPr algn="ctr"/>
            <a:r>
              <a:rPr lang="en-US" b="1" dirty="0"/>
              <a:t>signal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D2F9E7-8B06-D842-A272-78999334C391}"/>
              </a:ext>
            </a:extLst>
          </p:cNvPr>
          <p:cNvSpPr txBox="1"/>
          <p:nvPr/>
        </p:nvSpPr>
        <p:spPr>
          <a:xfrm>
            <a:off x="8463214" y="2771389"/>
            <a:ext cx="1060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prothetic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A31EF3-E1F3-5D41-A2A8-91BC1C9205AA}"/>
              </a:ext>
            </a:extLst>
          </p:cNvPr>
          <p:cNvSpPr txBox="1"/>
          <p:nvPr/>
        </p:nvSpPr>
        <p:spPr>
          <a:xfrm>
            <a:off x="9826821" y="2347986"/>
            <a:ext cx="943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Sensor</a:t>
            </a:r>
          </a:p>
          <a:p>
            <a:pPr algn="ctr"/>
            <a:r>
              <a:rPr lang="en-US" b="1" dirty="0"/>
              <a:t>readout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FAC1A2B-7BF0-B945-9B1C-6BA8A76A8E00}"/>
              </a:ext>
            </a:extLst>
          </p:cNvPr>
          <p:cNvSpPr txBox="1"/>
          <p:nvPr/>
        </p:nvSpPr>
        <p:spPr>
          <a:xfrm>
            <a:off x="1801233" y="2367744"/>
            <a:ext cx="1092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reference</a:t>
            </a:r>
          </a:p>
          <a:p>
            <a:pPr algn="ctr"/>
            <a:r>
              <a:rPr lang="en-US" b="1" dirty="0"/>
              <a:t>signal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6EE77A-DC2A-A844-9673-BB6109C7BE96}"/>
              </a:ext>
            </a:extLst>
          </p:cNvPr>
          <p:cNvSpPr txBox="1"/>
          <p:nvPr/>
        </p:nvSpPr>
        <p:spPr>
          <a:xfrm>
            <a:off x="2938302" y="2707332"/>
            <a:ext cx="127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stimulation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826DF-E887-1245-8945-FAA43462FB6A}"/>
              </a:ext>
            </a:extLst>
          </p:cNvPr>
          <p:cNvSpPr txBox="1"/>
          <p:nvPr/>
        </p:nvSpPr>
        <p:spPr>
          <a:xfrm>
            <a:off x="1796345" y="5291553"/>
            <a:ext cx="9205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we assess how well these feedback stimuli are integrating into the human sensory-motor system?</a:t>
            </a:r>
          </a:p>
          <a:p>
            <a:endParaRPr lang="en-US" dirty="0"/>
          </a:p>
          <a:p>
            <a:r>
              <a:rPr lang="en-US" dirty="0"/>
              <a:t>- To do this, may want to try to machine learn location on limb that map to different areas of lost limb.. Then can perform testing 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49EF0A-48D7-D149-98B3-B13AA96A77CD}"/>
              </a:ext>
            </a:extLst>
          </p:cNvPr>
          <p:cNvSpPr txBox="1"/>
          <p:nvPr/>
        </p:nvSpPr>
        <p:spPr>
          <a:xfrm>
            <a:off x="4047159" y="1636941"/>
            <a:ext cx="129514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83A0DA4-D009-6C4E-A55C-B8C7EEBB5594}"/>
              </a:ext>
            </a:extLst>
          </p:cNvPr>
          <p:cNvCxnSpPr>
            <a:cxnSpLocks/>
          </p:cNvCxnSpPr>
          <p:nvPr/>
        </p:nvCxnSpPr>
        <p:spPr>
          <a:xfrm flipV="1">
            <a:off x="4716244" y="2458207"/>
            <a:ext cx="0" cy="69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CD73445-E53C-FC48-81EA-8AF115DF8472}"/>
              </a:ext>
            </a:extLst>
          </p:cNvPr>
          <p:cNvSpPr txBox="1"/>
          <p:nvPr/>
        </p:nvSpPr>
        <p:spPr>
          <a:xfrm>
            <a:off x="2886957" y="1239596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Internal-state</a:t>
            </a:r>
          </a:p>
        </p:txBody>
      </p:sp>
    </p:spTree>
    <p:extLst>
      <p:ext uri="{BB962C8B-B14F-4D97-AF65-F5344CB8AC3E}">
        <p14:creationId xmlns:p14="http://schemas.microsoft.com/office/powerpoint/2010/main" val="779465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B3C3D-74BD-AB42-93FD-F7BAF7845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3183" y="178420"/>
            <a:ext cx="7958331" cy="1077229"/>
          </a:xfrm>
        </p:spPr>
        <p:txBody>
          <a:bodyPr/>
          <a:lstStyle/>
          <a:p>
            <a:r>
              <a:rPr lang="en-US" dirty="0"/>
              <a:t>Internal State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8D09-6DA9-CC4C-9822-5C82FD159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517" y="1515655"/>
            <a:ext cx="7520590" cy="4164659"/>
          </a:xfrm>
        </p:spPr>
        <p:txBody>
          <a:bodyPr>
            <a:noAutofit/>
          </a:bodyPr>
          <a:lstStyle/>
          <a:p>
            <a:pPr marL="6160" indent="0">
              <a:buNone/>
            </a:pPr>
            <a:r>
              <a:rPr lang="en-US" b="1" dirty="0"/>
              <a:t>Observed different EEG evoked responses to </a:t>
            </a:r>
            <a:r>
              <a:rPr lang="en-US" b="1" dirty="0" err="1"/>
              <a:t>vibrotactile</a:t>
            </a:r>
            <a:r>
              <a:rPr lang="en-US" b="1" dirty="0"/>
              <a:t> feedback  (Luke’s current paper)</a:t>
            </a:r>
          </a:p>
          <a:p>
            <a:r>
              <a:rPr lang="en-US" sz="1300" dirty="0"/>
              <a:t>1) at nerves mapped to different spatial locations  2) at same location with different frequencies of stimulation</a:t>
            </a:r>
          </a:p>
          <a:p>
            <a:pPr marL="6160" indent="0">
              <a:buNone/>
            </a:pPr>
            <a:r>
              <a:rPr lang="en-US" b="1" dirty="0"/>
              <a:t>Set up: EEG-recording while performing a VR task</a:t>
            </a:r>
          </a:p>
          <a:p>
            <a:r>
              <a:rPr lang="en-US" sz="1300" dirty="0"/>
              <a:t>Assess signals while interacting with objects compared to intact human</a:t>
            </a:r>
          </a:p>
          <a:p>
            <a:r>
              <a:rPr lang="en-US" sz="1300" dirty="0"/>
              <a:t>Machine learn stimulation patterns that evoke similar pattern</a:t>
            </a:r>
          </a:p>
          <a:p>
            <a:pPr marL="6160" indent="0">
              <a:buNone/>
            </a:pPr>
            <a:r>
              <a:rPr lang="en-US" b="1" dirty="0"/>
              <a:t>Questions : Psychophysics in Virtual Reality</a:t>
            </a:r>
          </a:p>
          <a:p>
            <a:r>
              <a:rPr lang="en-US" sz="1300" dirty="0"/>
              <a:t> Can we detect whether idealized control signal integrates better than neuromorphic feedback, or force-based feedback?</a:t>
            </a:r>
          </a:p>
          <a:p>
            <a:r>
              <a:rPr lang="en-US" sz="1300" dirty="0"/>
              <a:t>Does the feedback produce accurate weight assessments by the user?</a:t>
            </a:r>
          </a:p>
          <a:p>
            <a:r>
              <a:rPr lang="en-US" sz="1300" dirty="0"/>
              <a:t>Can we detect the limit to the amount of simultaneous useful feedback about different spatial locations of stimulation? (loading of perception)</a:t>
            </a:r>
          </a:p>
          <a:p>
            <a:r>
              <a:rPr lang="en-US" sz="1300" dirty="0"/>
              <a:t>Can we cause a reflex based on perception v. a conscious choice?</a:t>
            </a:r>
          </a:p>
          <a:p>
            <a:r>
              <a:rPr lang="en-US" sz="1300" dirty="0"/>
              <a:t>Can we create a sense of proprioception? Is it accurate and adjustable?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9F1A3-B6CC-D44B-8BB2-3DECDDDE9C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1"/>
          <a:stretch/>
        </p:blipFill>
        <p:spPr>
          <a:xfrm>
            <a:off x="8816014" y="717034"/>
            <a:ext cx="3375986" cy="2571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0E71EA-829A-A44C-BB8B-80BD014E3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014" y="3376477"/>
            <a:ext cx="3318836" cy="25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0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BCC37-E3CD-084A-8E10-4B704031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Set-up 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6006A-C2AA-1444-A124-268D4BC23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9079" y="1885285"/>
            <a:ext cx="7796540" cy="3997828"/>
          </a:xfrm>
        </p:spPr>
        <p:txBody>
          <a:bodyPr>
            <a:normAutofit/>
          </a:bodyPr>
          <a:lstStyle/>
          <a:p>
            <a:r>
              <a:rPr lang="en-US" dirty="0"/>
              <a:t>Initial: stimulation (z) - </a:t>
            </a:r>
            <a:r>
              <a:rPr lang="en-US" dirty="0" err="1"/>
              <a:t>vibrotactile</a:t>
            </a:r>
            <a:r>
              <a:rPr lang="en-US" dirty="0"/>
              <a:t> (several frequencies of stimulation, different areas of intact/amputated limb).  </a:t>
            </a:r>
          </a:p>
          <a:p>
            <a:r>
              <a:rPr lang="en-US" dirty="0"/>
              <a:t>Should we move towards direct stimulation because it leads to more informative signaling?</a:t>
            </a:r>
          </a:p>
          <a:p>
            <a:r>
              <a:rPr lang="en-US" dirty="0"/>
              <a:t>How many sites are feasible with multi-site stimulation (~10 sites)  - </a:t>
            </a:r>
            <a:r>
              <a:rPr lang="en-US" dirty="0" err="1"/>
              <a:t>vibrotactile</a:t>
            </a:r>
            <a:r>
              <a:rPr lang="en-US" dirty="0"/>
              <a:t> or electrical.</a:t>
            </a:r>
          </a:p>
        </p:txBody>
      </p:sp>
    </p:spTree>
    <p:extLst>
      <p:ext uri="{BB962C8B-B14F-4D97-AF65-F5344CB8AC3E}">
        <p14:creationId xmlns:p14="http://schemas.microsoft.com/office/powerpoint/2010/main" val="2213760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FCB7-7E03-9D42-9BB5-639954F95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to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A6D6A-1356-DF45-934A-77E1C3F41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244" y="1844944"/>
            <a:ext cx="8911895" cy="3997828"/>
          </a:xfrm>
        </p:spPr>
        <p:txBody>
          <a:bodyPr>
            <a:normAutofit/>
          </a:bodyPr>
          <a:lstStyle/>
          <a:p>
            <a:r>
              <a:rPr lang="en-US" dirty="0" err="1"/>
              <a:t>BioCas</a:t>
            </a:r>
            <a:r>
              <a:rPr lang="en-US" dirty="0"/>
              <a:t>/ Localization of Electrodes Project [Now – ~Oct 15 Conference] *</a:t>
            </a:r>
            <a:r>
              <a:rPr lang="en-US" b="1" dirty="0" err="1"/>
              <a:t>Priorty</a:t>
            </a:r>
            <a:endParaRPr lang="en-US" dirty="0"/>
          </a:p>
          <a:p>
            <a:r>
              <a:rPr lang="en-US" dirty="0"/>
              <a:t>Start working on glove and adding sensors (As Luke makes) [Now - ~mid July, with Luke] (while Luke is around,)</a:t>
            </a:r>
          </a:p>
          <a:p>
            <a:r>
              <a:rPr lang="en-US" dirty="0"/>
              <a:t>Try to make reference signal recordings with glove. Preliminary recordings in an open-loop system (at least on myself) [By October 2018]</a:t>
            </a:r>
          </a:p>
          <a:p>
            <a:r>
              <a:rPr lang="en-US" dirty="0"/>
              <a:t>Several open loop recordings with amputees, aim for </a:t>
            </a:r>
            <a:r>
              <a:rPr lang="en-US" dirty="0" err="1"/>
              <a:t>submittable</a:t>
            </a:r>
            <a:r>
              <a:rPr lang="en-US" dirty="0"/>
              <a:t> results [By January 2019]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029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0FA8E-CE1F-6841-8801-AE74E5E09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EE1CB-A24D-A544-B566-2E85E6430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1808" y="1495525"/>
            <a:ext cx="7796540" cy="3997828"/>
          </a:xfrm>
        </p:spPr>
        <p:txBody>
          <a:bodyPr>
            <a:normAutofit/>
          </a:bodyPr>
          <a:lstStyle/>
          <a:p>
            <a:pPr marL="6160" indent="0">
              <a:buNone/>
            </a:pPr>
            <a:r>
              <a:rPr lang="en-US" dirty="0"/>
              <a:t>Goal 1: Model the human-prosthetic interaction as a closed-loop system with sensory feedback</a:t>
            </a:r>
          </a:p>
          <a:p>
            <a:pPr marL="6160" indent="0">
              <a:buNone/>
            </a:pPr>
            <a:r>
              <a:rPr lang="en-US" dirty="0"/>
              <a:t>Goal 2: Control Synthesis – design feedback controller (in model)</a:t>
            </a:r>
          </a:p>
          <a:p>
            <a:pPr marL="6160" indent="0">
              <a:buNone/>
            </a:pPr>
            <a:r>
              <a:rPr lang="en-US" dirty="0"/>
              <a:t>Goal 3: Test the effectiveness of the feedback provided  by this system using the APL mini VIE set up and measures of integration into human consciousness (EEG, psychophysics)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433DC1-D3FC-CF4B-BEB6-BD1FAF3CD0F7}"/>
              </a:ext>
            </a:extLst>
          </p:cNvPr>
          <p:cNvSpPr/>
          <p:nvPr/>
        </p:nvSpPr>
        <p:spPr>
          <a:xfrm>
            <a:off x="2611808" y="2133708"/>
            <a:ext cx="7796540" cy="8780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E3550-2E81-D44E-9801-9413686F5812}"/>
              </a:ext>
            </a:extLst>
          </p:cNvPr>
          <p:cNvSpPr txBox="1"/>
          <p:nvPr/>
        </p:nvSpPr>
        <p:spPr>
          <a:xfrm>
            <a:off x="2611808" y="4894730"/>
            <a:ext cx="4647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 but there are many steps along the way</a:t>
            </a:r>
          </a:p>
        </p:txBody>
      </p:sp>
    </p:spTree>
    <p:extLst>
      <p:ext uri="{BB962C8B-B14F-4D97-AF65-F5344CB8AC3E}">
        <p14:creationId xmlns:p14="http://schemas.microsoft.com/office/powerpoint/2010/main" val="391566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137C684B-B8E8-F043-85F2-B695FA8B303B}"/>
              </a:ext>
            </a:extLst>
          </p:cNvPr>
          <p:cNvSpPr/>
          <p:nvPr/>
        </p:nvSpPr>
        <p:spPr>
          <a:xfrm>
            <a:off x="4417655" y="1098003"/>
            <a:ext cx="1996078" cy="150069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85" y="32037"/>
            <a:ext cx="10515600" cy="1325563"/>
          </a:xfrm>
        </p:spPr>
        <p:txBody>
          <a:bodyPr/>
          <a:lstStyle/>
          <a:p>
            <a:pPr marL="6160"/>
            <a:r>
              <a:rPr lang="en-US" dirty="0"/>
              <a:t>The intact system as closed-loop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44DE00-D248-884C-A0DB-5B15663EA990}"/>
              </a:ext>
            </a:extLst>
          </p:cNvPr>
          <p:cNvGrpSpPr/>
          <p:nvPr/>
        </p:nvGrpSpPr>
        <p:grpSpPr>
          <a:xfrm>
            <a:off x="1210451" y="1098003"/>
            <a:ext cx="9487696" cy="5759997"/>
            <a:chOff x="2171906" y="1190434"/>
            <a:chExt cx="9487696" cy="5759997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8C4FA26-144E-F24F-85D4-5CAECB373B99}"/>
                </a:ext>
              </a:extLst>
            </p:cNvPr>
            <p:cNvSpPr/>
            <p:nvPr/>
          </p:nvSpPr>
          <p:spPr>
            <a:xfrm>
              <a:off x="2171906" y="1190434"/>
              <a:ext cx="3207204" cy="2791326"/>
            </a:xfrm>
            <a:prstGeom prst="roundRect">
              <a:avLst/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EA334B8-9361-4247-8F4F-EEAC70CB0189}"/>
                </a:ext>
              </a:extLst>
            </p:cNvPr>
            <p:cNvGrpSpPr/>
            <p:nvPr/>
          </p:nvGrpSpPr>
          <p:grpSpPr>
            <a:xfrm>
              <a:off x="2615447" y="1522412"/>
              <a:ext cx="9044155" cy="5428019"/>
              <a:chOff x="1938983" y="2027418"/>
              <a:chExt cx="10542564" cy="5957278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CFE8254-4580-D04F-8424-3F622F42D60C}"/>
                  </a:ext>
                </a:extLst>
              </p:cNvPr>
              <p:cNvSpPr txBox="1"/>
              <p:nvPr/>
            </p:nvSpPr>
            <p:spPr>
              <a:xfrm>
                <a:off x="5743032" y="2417607"/>
                <a:ext cx="1295146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M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54D0836-A2F3-D94F-B269-2F73D421299D}"/>
                  </a:ext>
                </a:extLst>
              </p:cNvPr>
              <p:cNvSpPr txBox="1"/>
              <p:nvPr/>
            </p:nvSpPr>
            <p:spPr>
              <a:xfrm>
                <a:off x="9324568" y="2373975"/>
                <a:ext cx="1191067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A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CC1125-A64A-CB41-AA85-7AA878EA7814}"/>
                  </a:ext>
                </a:extLst>
              </p:cNvPr>
              <p:cNvSpPr txBox="1"/>
              <p:nvPr/>
            </p:nvSpPr>
            <p:spPr>
              <a:xfrm>
                <a:off x="1938983" y="2246593"/>
                <a:ext cx="43222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r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D6E1D48-51F6-4145-BE32-2A1D546C0A84}"/>
                  </a:ext>
                </a:extLst>
              </p:cNvPr>
              <p:cNvSpPr txBox="1"/>
              <p:nvPr/>
            </p:nvSpPr>
            <p:spPr>
              <a:xfrm>
                <a:off x="12128565" y="2027418"/>
                <a:ext cx="352982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q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5155DF14-4B23-7C4B-B947-B53833E4360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94484" y="2750036"/>
                <a:ext cx="1977670" cy="24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80EC0333-9432-BF44-99F1-B764944CD8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99077" y="2750036"/>
                <a:ext cx="204253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109EA71-8A28-DA46-8B9E-F263EFC30BC0}"/>
                  </a:ext>
                </a:extLst>
              </p:cNvPr>
              <p:cNvSpPr txBox="1"/>
              <p:nvPr/>
            </p:nvSpPr>
            <p:spPr>
              <a:xfrm>
                <a:off x="3594484" y="3439772"/>
                <a:ext cx="1428750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G</a:t>
                </a:r>
                <a:endParaRPr lang="en-US" sz="4000" baseline="-25000" dirty="0"/>
              </a:p>
            </p:txBody>
          </p: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2B806D0-6F35-864A-B470-C309E284169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53207" y="3838648"/>
                <a:ext cx="303002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6617AACD-0F17-6347-B42B-57E56D8F45E5}"/>
                  </a:ext>
                </a:extLst>
              </p:cNvPr>
              <p:cNvCxnSpPr>
                <a:cxnSpLocks/>
                <a:stCxn id="31" idx="3"/>
              </p:cNvCxnSpPr>
              <p:nvPr/>
            </p:nvCxnSpPr>
            <p:spPr>
              <a:xfrm flipV="1">
                <a:off x="10515635" y="2723568"/>
                <a:ext cx="1756168" cy="388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B57B05D-BFCE-9B4B-B234-2BBE7E237F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97975" y="2806063"/>
                <a:ext cx="0" cy="10127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356E2201-6147-1D4B-B1CE-A4A73A5DCB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20647" y="3871859"/>
                <a:ext cx="3888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E8BC5C2D-A4E3-9940-B1DF-0B3535F1C3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20647" y="3044588"/>
                <a:ext cx="0" cy="82727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70BFFF17-2430-A149-9AF5-B15FC972F3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7717" y="2774920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62550AB-3B93-1B4C-B067-F6EB2B63A302}"/>
                  </a:ext>
                </a:extLst>
              </p:cNvPr>
              <p:cNvSpPr/>
              <p:nvPr/>
            </p:nvSpPr>
            <p:spPr>
              <a:xfrm>
                <a:off x="3040149" y="2629902"/>
                <a:ext cx="304800" cy="304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B37FF543-F2C6-9F40-B9D5-AEB74A2D6815}"/>
                  </a:ext>
                </a:extLst>
              </p:cNvPr>
              <p:cNvSpPr txBox="1"/>
              <p:nvPr/>
            </p:nvSpPr>
            <p:spPr>
              <a:xfrm>
                <a:off x="3254216" y="2833039"/>
                <a:ext cx="282451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-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91AE2D8-99CA-754F-8F56-98E601AE0476}"/>
                  </a:ext>
                </a:extLst>
              </p:cNvPr>
              <p:cNvSpPr txBox="1"/>
              <p:nvPr/>
            </p:nvSpPr>
            <p:spPr>
              <a:xfrm>
                <a:off x="2196978" y="4843283"/>
                <a:ext cx="4397601" cy="31414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Transfer Functions:</a:t>
                </a:r>
              </a:p>
              <a:p>
                <a:r>
                  <a:rPr lang="en-US" dirty="0"/>
                  <a:t>G = gain from climbing fibers</a:t>
                </a:r>
              </a:p>
              <a:p>
                <a:r>
                  <a:rPr lang="en-US" dirty="0"/>
                  <a:t>M = Motor cortex</a:t>
                </a:r>
              </a:p>
              <a:p>
                <a:r>
                  <a:rPr lang="en-US" dirty="0"/>
                  <a:t>A = actuator (spinal cord/muscles)</a:t>
                </a:r>
              </a:p>
              <a:p>
                <a:r>
                  <a:rPr lang="en-US" dirty="0"/>
                  <a:t>S = Spinal cord (transform of movement)</a:t>
                </a:r>
              </a:p>
              <a:p>
                <a:endParaRPr lang="en-US" b="1" dirty="0"/>
              </a:p>
              <a:p>
                <a:r>
                  <a:rPr lang="en-US" b="1" dirty="0"/>
                  <a:t>Signals:</a:t>
                </a:r>
              </a:p>
              <a:p>
                <a:r>
                  <a:rPr lang="en-US" b="1" dirty="0"/>
                  <a:t>r = reference signal</a:t>
                </a:r>
              </a:p>
              <a:p>
                <a:r>
                  <a:rPr lang="en-US" b="1" dirty="0"/>
                  <a:t>q = sensory receptor activation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96C52A-3777-C346-94D9-2BAD05DC1690}"/>
                </a:ext>
              </a:extLst>
            </p:cNvPr>
            <p:cNvSpPr txBox="1"/>
            <p:nvPr/>
          </p:nvSpPr>
          <p:spPr>
            <a:xfrm>
              <a:off x="2206101" y="2150631"/>
              <a:ext cx="9628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“Hold cup”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5E41A1F-69C7-2B4D-A930-83378C4D3E4A}"/>
                </a:ext>
              </a:extLst>
            </p:cNvPr>
            <p:cNvSpPr txBox="1"/>
            <p:nvPr/>
          </p:nvSpPr>
          <p:spPr>
            <a:xfrm>
              <a:off x="8283483" y="2818785"/>
              <a:ext cx="1021781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181EDD-110F-6447-97B2-BDA426A1A2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06841" y="3176095"/>
              <a:ext cx="13195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2BB057B3-557B-4D40-B081-34065FB7AEF7}"/>
              </a:ext>
            </a:extLst>
          </p:cNvPr>
          <p:cNvSpPr txBox="1"/>
          <p:nvPr/>
        </p:nvSpPr>
        <p:spPr>
          <a:xfrm>
            <a:off x="2128988" y="1293998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CEREBELLUM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0DFDC68-2293-4A44-8BAB-A1961B5ADDD9}"/>
              </a:ext>
            </a:extLst>
          </p:cNvPr>
          <p:cNvSpPr txBox="1"/>
          <p:nvPr/>
        </p:nvSpPr>
        <p:spPr>
          <a:xfrm>
            <a:off x="4679013" y="1278000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CEREBRUM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57B607-A7AF-0344-A1B7-A23A8DD5A37C}"/>
              </a:ext>
            </a:extLst>
          </p:cNvPr>
          <p:cNvGrpSpPr/>
          <p:nvPr/>
        </p:nvGrpSpPr>
        <p:grpSpPr>
          <a:xfrm>
            <a:off x="9183756" y="3337225"/>
            <a:ext cx="3026781" cy="3520870"/>
            <a:chOff x="6758073" y="2830492"/>
            <a:chExt cx="3485370" cy="4054319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D453A00-08E1-C340-A056-5C61B493731D}"/>
                </a:ext>
              </a:extLst>
            </p:cNvPr>
            <p:cNvGrpSpPr/>
            <p:nvPr/>
          </p:nvGrpSpPr>
          <p:grpSpPr>
            <a:xfrm>
              <a:off x="6758073" y="2830492"/>
              <a:ext cx="3485370" cy="4054319"/>
              <a:chOff x="8198709" y="2211203"/>
              <a:chExt cx="3997021" cy="4649491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9E2F9AC-B3CC-3B4E-A5E9-FF2ADDE5F434}"/>
                  </a:ext>
                </a:extLst>
              </p:cNvPr>
              <p:cNvSpPr/>
              <p:nvPr/>
            </p:nvSpPr>
            <p:spPr>
              <a:xfrm>
                <a:off x="11913952" y="3814628"/>
                <a:ext cx="281778" cy="3046066"/>
              </a:xfrm>
              <a:prstGeom prst="rect">
                <a:avLst/>
              </a:prstGeom>
              <a:solidFill>
                <a:srgbClr val="3032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B2BFCCE-EEC5-DD40-A4F7-2F69538FEE1E}"/>
                  </a:ext>
                </a:extLst>
              </p:cNvPr>
              <p:cNvGrpSpPr/>
              <p:nvPr/>
            </p:nvGrpSpPr>
            <p:grpSpPr>
              <a:xfrm>
                <a:off x="8198709" y="3786534"/>
                <a:ext cx="3903832" cy="3046066"/>
                <a:chOff x="8445339" y="3811934"/>
                <a:chExt cx="3903832" cy="3046066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47BDCBA3-2CAD-494D-B3A4-AFA24020CA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445339" y="3811934"/>
                  <a:ext cx="3746661" cy="3046066"/>
                </a:xfrm>
                <a:prstGeom prst="rect">
                  <a:avLst/>
                </a:prstGeom>
              </p:spPr>
            </p:pic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932FB096-DD86-3C48-B768-56ABE28990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393424" y="4975413"/>
                  <a:ext cx="184494" cy="90363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CA07DB1A-84A7-2A4F-8CE2-1B012E3E1C60}"/>
                    </a:ext>
                  </a:extLst>
                </p:cNvPr>
                <p:cNvCxnSpPr/>
                <p:nvPr/>
              </p:nvCxnSpPr>
              <p:spPr>
                <a:xfrm flipH="1" flipV="1">
                  <a:off x="11393424" y="4672584"/>
                  <a:ext cx="184494" cy="302829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F23B909-2702-144E-AAE4-9D8EF689E320}"/>
                    </a:ext>
                  </a:extLst>
                </p:cNvPr>
                <p:cNvSpPr txBox="1"/>
                <p:nvPr/>
              </p:nvSpPr>
              <p:spPr>
                <a:xfrm>
                  <a:off x="11653147" y="4245410"/>
                  <a:ext cx="69602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 dirty="0">
                      <a:solidFill>
                        <a:srgbClr val="EEEEA7"/>
                      </a:solidFill>
                      <a:latin typeface="Times" pitchFamily="2" charset="0"/>
                    </a:rPr>
                    <a:t>Cerebellum</a:t>
                  </a:r>
                </a:p>
              </p:txBody>
            </p:sp>
          </p:grpSp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D0D06929-1147-6449-A359-B8EC36814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69871" y="2211203"/>
                <a:ext cx="2417123" cy="1607387"/>
              </a:xfrm>
              <a:prstGeom prst="rect">
                <a:avLst/>
              </a:prstGeom>
            </p:spPr>
          </p:pic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E4DD904-9514-C34B-AB89-EF6314896C6A}"/>
                </a:ext>
              </a:extLst>
            </p:cNvPr>
            <p:cNvCxnSpPr/>
            <p:nvPr/>
          </p:nvCxnSpPr>
          <p:spPr>
            <a:xfrm flipV="1">
              <a:off x="9513274" y="4782729"/>
              <a:ext cx="321828" cy="294842"/>
            </a:xfrm>
            <a:prstGeom prst="line">
              <a:avLst/>
            </a:prstGeom>
            <a:ln>
              <a:solidFill>
                <a:srgbClr val="EEEE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Cross 82">
            <a:extLst>
              <a:ext uri="{FF2B5EF4-FFF2-40B4-BE49-F238E27FC236}">
                <a16:creationId xmlns:a16="http://schemas.microsoft.com/office/drawing/2014/main" id="{612C077C-F08C-CB4E-99ED-25E0BB41A028}"/>
              </a:ext>
            </a:extLst>
          </p:cNvPr>
          <p:cNvSpPr/>
          <p:nvPr/>
        </p:nvSpPr>
        <p:spPr>
          <a:xfrm rot="2700000">
            <a:off x="7738768" y="1214468"/>
            <a:ext cx="1464238" cy="1464238"/>
          </a:xfrm>
          <a:prstGeom prst="plus">
            <a:avLst>
              <a:gd name="adj" fmla="val 40559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Cross 110">
            <a:extLst>
              <a:ext uri="{FF2B5EF4-FFF2-40B4-BE49-F238E27FC236}">
                <a16:creationId xmlns:a16="http://schemas.microsoft.com/office/drawing/2014/main" id="{A056CEFD-AC5B-1D4E-A3CF-A0E5E8ACFF68}"/>
              </a:ext>
            </a:extLst>
          </p:cNvPr>
          <p:cNvSpPr/>
          <p:nvPr/>
        </p:nvSpPr>
        <p:spPr>
          <a:xfrm rot="2700000">
            <a:off x="8954151" y="2362163"/>
            <a:ext cx="1239592" cy="1239592"/>
          </a:xfrm>
          <a:prstGeom prst="plus">
            <a:avLst>
              <a:gd name="adj" fmla="val 4055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29CD43F-906E-4646-89E2-CE8597D46604}"/>
              </a:ext>
            </a:extLst>
          </p:cNvPr>
          <p:cNvSpPr txBox="1"/>
          <p:nvPr/>
        </p:nvSpPr>
        <p:spPr>
          <a:xfrm>
            <a:off x="3127252" y="-1023"/>
            <a:ext cx="3187091" cy="615553"/>
          </a:xfrm>
          <a:prstGeom prst="rect">
            <a:avLst/>
          </a:prstGeom>
          <a:solidFill>
            <a:srgbClr val="28343C"/>
          </a:solidFill>
        </p:spPr>
        <p:txBody>
          <a:bodyPr wrap="none" rtlCol="0">
            <a:spAutoFit/>
          </a:bodyPr>
          <a:lstStyle/>
          <a:p>
            <a:r>
              <a:rPr lang="en-US" sz="3400" dirty="0"/>
              <a:t>The pathogenic</a:t>
            </a: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051C2AA9-AF5A-394E-AEF1-B7D3E871E043}"/>
              </a:ext>
            </a:extLst>
          </p:cNvPr>
          <p:cNvSpPr/>
          <p:nvPr/>
        </p:nvSpPr>
        <p:spPr>
          <a:xfrm>
            <a:off x="1165134" y="614530"/>
            <a:ext cx="5494084" cy="32747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403951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111" grpId="0" animBg="1"/>
      <p:bldP spid="84" grpId="0" animBg="1"/>
      <p:bldP spid="8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4DF30D50-F774-1F41-A223-134BCAD540B3}"/>
              </a:ext>
            </a:extLst>
          </p:cNvPr>
          <p:cNvSpPr/>
          <p:nvPr/>
        </p:nvSpPr>
        <p:spPr>
          <a:xfrm>
            <a:off x="2931696" y="939983"/>
            <a:ext cx="1111068" cy="644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85" y="32037"/>
            <a:ext cx="10515600" cy="1325563"/>
          </a:xfrm>
        </p:spPr>
        <p:txBody>
          <a:bodyPr/>
          <a:lstStyle/>
          <a:p>
            <a:pPr marL="6160"/>
            <a:r>
              <a:rPr lang="en-US" dirty="0"/>
              <a:t>Building the closed-loop system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EA334B8-9361-4247-8F4F-EEAC70CB0189}"/>
              </a:ext>
            </a:extLst>
          </p:cNvPr>
          <p:cNvGrpSpPr/>
          <p:nvPr/>
        </p:nvGrpSpPr>
        <p:grpSpPr>
          <a:xfrm>
            <a:off x="1104699" y="735399"/>
            <a:ext cx="7946412" cy="5551007"/>
            <a:chOff x="1938983" y="2196445"/>
            <a:chExt cx="9262949" cy="609225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CFE8254-4580-D04F-8424-3F622F42D60C}"/>
                </a:ext>
              </a:extLst>
            </p:cNvPr>
            <p:cNvSpPr txBox="1"/>
            <p:nvPr/>
          </p:nvSpPr>
          <p:spPr>
            <a:xfrm>
              <a:off x="4068671" y="2420977"/>
              <a:ext cx="129514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H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E747747-664B-2641-8024-217F4A4959D1}"/>
                </a:ext>
              </a:extLst>
            </p:cNvPr>
            <p:cNvSpPr txBox="1"/>
            <p:nvPr/>
          </p:nvSpPr>
          <p:spPr>
            <a:xfrm>
              <a:off x="6163917" y="2420977"/>
              <a:ext cx="1402196" cy="77690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4D0836-A2F3-D94F-B269-2F73D421299D}"/>
                </a:ext>
              </a:extLst>
            </p:cNvPr>
            <p:cNvSpPr txBox="1"/>
            <p:nvPr/>
          </p:nvSpPr>
          <p:spPr>
            <a:xfrm>
              <a:off x="8335617" y="2420977"/>
              <a:ext cx="119106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P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CC1125-A64A-CB41-AA85-7AA878EA7814}"/>
                </a:ext>
              </a:extLst>
            </p:cNvPr>
            <p:cNvSpPr txBox="1"/>
            <p:nvPr/>
          </p:nvSpPr>
          <p:spPr>
            <a:xfrm>
              <a:off x="1938983" y="2246593"/>
              <a:ext cx="43222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3C7D2F-FE69-5143-BBBF-45609880CD59}"/>
                </a:ext>
              </a:extLst>
            </p:cNvPr>
            <p:cNvSpPr txBox="1"/>
            <p:nvPr/>
          </p:nvSpPr>
          <p:spPr>
            <a:xfrm>
              <a:off x="3369363" y="2236311"/>
              <a:ext cx="31130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z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6F22FE-405E-3142-AB24-DFF88C1E80DC}"/>
                </a:ext>
              </a:extLst>
            </p:cNvPr>
            <p:cNvSpPr txBox="1"/>
            <p:nvPr/>
          </p:nvSpPr>
          <p:spPr>
            <a:xfrm>
              <a:off x="5487829" y="2236311"/>
              <a:ext cx="4138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w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3B69F49-B457-3848-90FC-F4F15F081C1B}"/>
                </a:ext>
              </a:extLst>
            </p:cNvPr>
            <p:cNvSpPr txBox="1"/>
            <p:nvPr/>
          </p:nvSpPr>
          <p:spPr>
            <a:xfrm>
              <a:off x="7733520" y="2196445"/>
              <a:ext cx="854396" cy="523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D6E1D48-51F6-4145-BE32-2A1D546C0A84}"/>
                </a:ext>
              </a:extLst>
            </p:cNvPr>
            <p:cNvSpPr txBox="1"/>
            <p:nvPr/>
          </p:nvSpPr>
          <p:spPr>
            <a:xfrm>
              <a:off x="10064871" y="2239838"/>
              <a:ext cx="352982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q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5155DF14-4B23-7C4B-B947-B53833E4360A}"/>
                </a:ext>
              </a:extLst>
            </p:cNvPr>
            <p:cNvCxnSpPr>
              <a:cxnSpLocks/>
            </p:cNvCxnSpPr>
            <p:nvPr/>
          </p:nvCxnSpPr>
          <p:spPr>
            <a:xfrm>
              <a:off x="3344517" y="2750036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0EC0333-9432-BF44-99F1-B764944CD8B6}"/>
                </a:ext>
              </a:extLst>
            </p:cNvPr>
            <p:cNvCxnSpPr>
              <a:cxnSpLocks/>
            </p:cNvCxnSpPr>
            <p:nvPr/>
          </p:nvCxnSpPr>
          <p:spPr>
            <a:xfrm>
              <a:off x="5423175" y="2774920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0F5C33A-A900-A44F-B13A-96DC073B37A6}"/>
                </a:ext>
              </a:extLst>
            </p:cNvPr>
            <p:cNvCxnSpPr>
              <a:cxnSpLocks/>
            </p:cNvCxnSpPr>
            <p:nvPr/>
          </p:nvCxnSpPr>
          <p:spPr>
            <a:xfrm>
              <a:off x="7611717" y="2785249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109EA71-8A28-DA46-8B9E-F263EFC30BC0}"/>
                </a:ext>
              </a:extLst>
            </p:cNvPr>
            <p:cNvSpPr txBox="1"/>
            <p:nvPr/>
          </p:nvSpPr>
          <p:spPr>
            <a:xfrm>
              <a:off x="6202017" y="3643035"/>
              <a:ext cx="1428750" cy="77690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2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42B806D0-6F35-864A-B470-C309E28416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8393" y="3996978"/>
              <a:ext cx="29432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617AACD-0F17-6347-B42B-57E56D8F45E5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526684" y="2774920"/>
              <a:ext cx="167524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B57B05D-BFCE-9B4B-B234-2BBE7E237FE7}"/>
                </a:ext>
              </a:extLst>
            </p:cNvPr>
            <p:cNvCxnSpPr>
              <a:cxnSpLocks/>
            </p:cNvCxnSpPr>
            <p:nvPr/>
          </p:nvCxnSpPr>
          <p:spPr>
            <a:xfrm>
              <a:off x="10621617" y="2785249"/>
              <a:ext cx="0" cy="12117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56E2201-6147-1D4B-B1CE-A4A73A5DCB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4017" y="3996978"/>
              <a:ext cx="2971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8BC5C2D-A4E3-9940-B1DF-0B3535F1C3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4017" y="3017061"/>
              <a:ext cx="0" cy="10373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0BFFF17-2430-A149-9AF5-B15FC972F3BB}"/>
                </a:ext>
              </a:extLst>
            </p:cNvPr>
            <p:cNvCxnSpPr>
              <a:cxnSpLocks/>
            </p:cNvCxnSpPr>
            <p:nvPr/>
          </p:nvCxnSpPr>
          <p:spPr>
            <a:xfrm>
              <a:off x="2277717" y="2774920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62550AB-3B93-1B4C-B067-F6EB2B63A302}"/>
                </a:ext>
              </a:extLst>
            </p:cNvPr>
            <p:cNvSpPr/>
            <p:nvPr/>
          </p:nvSpPr>
          <p:spPr>
            <a:xfrm>
              <a:off x="2993806" y="2629902"/>
              <a:ext cx="304800" cy="304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37FF543-F2C6-9F40-B9D5-AEB74A2D6815}"/>
                </a:ext>
              </a:extLst>
            </p:cNvPr>
            <p:cNvSpPr txBox="1"/>
            <p:nvPr/>
          </p:nvSpPr>
          <p:spPr>
            <a:xfrm>
              <a:off x="3227090" y="2806063"/>
              <a:ext cx="28245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-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E2F9F48-03CE-284C-84DF-47A97CAF81E8}"/>
                </a:ext>
              </a:extLst>
            </p:cNvPr>
            <p:cNvSpPr txBox="1"/>
            <p:nvPr/>
          </p:nvSpPr>
          <p:spPr>
            <a:xfrm>
              <a:off x="5363817" y="3439296"/>
              <a:ext cx="717042" cy="523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91AE2D8-99CA-754F-8F56-98E601AE0476}"/>
                </a:ext>
              </a:extLst>
            </p:cNvPr>
            <p:cNvSpPr txBox="1"/>
            <p:nvPr/>
          </p:nvSpPr>
          <p:spPr>
            <a:xfrm>
              <a:off x="2196979" y="4843283"/>
              <a:ext cx="3525359" cy="3445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Transfer Functions:</a:t>
              </a:r>
            </a:p>
            <a:p>
              <a:r>
                <a:rPr lang="en-US" b="1" dirty="0"/>
                <a:t>H = human</a:t>
              </a:r>
            </a:p>
            <a:p>
              <a:r>
                <a:rPr lang="en-US" b="1" dirty="0"/>
                <a:t>P = Prosthetic</a:t>
              </a:r>
            </a:p>
            <a:p>
              <a:r>
                <a:rPr lang="en-US" dirty="0"/>
                <a:t>K</a:t>
              </a:r>
              <a:r>
                <a:rPr lang="en-US" baseline="-25000" dirty="0"/>
                <a:t>1</a:t>
              </a:r>
              <a:r>
                <a:rPr lang="en-US" b="1" dirty="0"/>
                <a:t> = pattern recognition</a:t>
              </a:r>
              <a:endParaRPr lang="en-US" baseline="-25000" dirty="0"/>
            </a:p>
            <a:p>
              <a:r>
                <a:rPr lang="en-US" dirty="0"/>
                <a:t>K</a:t>
              </a:r>
              <a:r>
                <a:rPr lang="en-US" baseline="-25000" dirty="0"/>
                <a:t>2 = </a:t>
              </a:r>
              <a:r>
                <a:rPr lang="en-US" b="1" baseline="-25000" dirty="0"/>
                <a:t> </a:t>
              </a:r>
              <a:r>
                <a:rPr lang="en-US" b="1" dirty="0"/>
                <a:t>feedback loop</a:t>
              </a:r>
              <a:endParaRPr lang="en-US" dirty="0"/>
            </a:p>
            <a:p>
              <a:endParaRPr lang="en-US" b="1" dirty="0"/>
            </a:p>
            <a:p>
              <a:r>
                <a:rPr lang="en-US" b="1" dirty="0"/>
                <a:t>Signals:</a:t>
              </a:r>
            </a:p>
            <a:p>
              <a:r>
                <a:rPr lang="en-US" b="1" dirty="0"/>
                <a:t>r = reference signal</a:t>
              </a:r>
            </a:p>
            <a:p>
              <a:r>
                <a:rPr lang="en-US" b="1" dirty="0"/>
                <a:t>z = stimulation</a:t>
              </a:r>
            </a:p>
            <a:p>
              <a:r>
                <a:rPr lang="en-US" b="1" dirty="0"/>
                <a:t>w = EMG</a:t>
              </a:r>
            </a:p>
            <a:p>
              <a:r>
                <a:rPr lang="en-US" b="1" dirty="0"/>
                <a:t>q = sensor readout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EE85E3C-B548-6C4E-B27D-B5C0A0A45D1A}"/>
              </a:ext>
            </a:extLst>
          </p:cNvPr>
          <p:cNvGrpSpPr/>
          <p:nvPr/>
        </p:nvGrpSpPr>
        <p:grpSpPr>
          <a:xfrm>
            <a:off x="7105592" y="3092860"/>
            <a:ext cx="4273496" cy="3779024"/>
            <a:chOff x="7964566" y="3078976"/>
            <a:chExt cx="4273496" cy="3779024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CCC10129-E8AB-504B-8F58-52DA98DF6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48"/>
            <a:stretch/>
          </p:blipFill>
          <p:spPr>
            <a:xfrm>
              <a:off x="7964566" y="3078976"/>
              <a:ext cx="4273496" cy="3779024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42300A03-A053-E347-A634-D4662C555706}"/>
                </a:ext>
              </a:extLst>
            </p:cNvPr>
            <p:cNvSpPr/>
            <p:nvPr/>
          </p:nvSpPr>
          <p:spPr>
            <a:xfrm>
              <a:off x="10198516" y="3245982"/>
              <a:ext cx="2018339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192391D-8586-0841-97C6-555DCE031C3F}"/>
                </a:ext>
              </a:extLst>
            </p:cNvPr>
            <p:cNvSpPr/>
            <p:nvPr/>
          </p:nvSpPr>
          <p:spPr>
            <a:xfrm>
              <a:off x="10674832" y="3544746"/>
              <a:ext cx="1539980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748A7F38-E05D-F44A-8DA2-B97207D525CD}"/>
                </a:ext>
              </a:extLst>
            </p:cNvPr>
            <p:cNvSpPr/>
            <p:nvPr/>
          </p:nvSpPr>
          <p:spPr>
            <a:xfrm>
              <a:off x="7964566" y="3196399"/>
              <a:ext cx="222247" cy="26699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92FC47BF-19AE-7A4F-8C24-CB2B96C2EFDD}"/>
                </a:ext>
              </a:extLst>
            </p:cNvPr>
            <p:cNvSpPr/>
            <p:nvPr/>
          </p:nvSpPr>
          <p:spPr>
            <a:xfrm>
              <a:off x="8134114" y="3225094"/>
              <a:ext cx="288657" cy="23438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0067138-410D-A44E-91F4-7730D84E9DB0}"/>
                </a:ext>
              </a:extLst>
            </p:cNvPr>
            <p:cNvSpPr/>
            <p:nvPr/>
          </p:nvSpPr>
          <p:spPr>
            <a:xfrm>
              <a:off x="8028387" y="3196399"/>
              <a:ext cx="664004" cy="132433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D9DAAF2-0B46-CF48-AF53-32DFB7AA1A73}"/>
                </a:ext>
              </a:extLst>
            </p:cNvPr>
            <p:cNvSpPr/>
            <p:nvPr/>
          </p:nvSpPr>
          <p:spPr>
            <a:xfrm>
              <a:off x="8518856" y="6425454"/>
              <a:ext cx="3458819" cy="3919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10D0CEFD-C26F-A946-9AE9-EFF8709EA122}"/>
                </a:ext>
              </a:extLst>
            </p:cNvPr>
            <p:cNvSpPr/>
            <p:nvPr/>
          </p:nvSpPr>
          <p:spPr>
            <a:xfrm>
              <a:off x="10674832" y="5996431"/>
              <a:ext cx="1363892" cy="7187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607C382-E6A4-DA47-AA7F-6607F72547FD}"/>
                </a:ext>
              </a:extLst>
            </p:cNvPr>
            <p:cNvSpPr txBox="1"/>
            <p:nvPr/>
          </p:nvSpPr>
          <p:spPr>
            <a:xfrm>
              <a:off x="8979239" y="6236120"/>
              <a:ext cx="9308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r-u =z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C10AB881-A3FF-654F-AA83-44CBF0CFB074}"/>
                </a:ext>
              </a:extLst>
            </p:cNvPr>
            <p:cNvSpPr txBox="1"/>
            <p:nvPr/>
          </p:nvSpPr>
          <p:spPr>
            <a:xfrm>
              <a:off x="11444821" y="5670373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w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3D6959FC-5532-7241-A22A-548259782583}"/>
                </a:ext>
              </a:extLst>
            </p:cNvPr>
            <p:cNvSpPr txBox="1"/>
            <p:nvPr/>
          </p:nvSpPr>
          <p:spPr>
            <a:xfrm flipH="1">
              <a:off x="10616966" y="4433333"/>
              <a:ext cx="284953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P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C8C468E-1139-E948-8756-90CC48544ACC}"/>
                </a:ext>
              </a:extLst>
            </p:cNvPr>
            <p:cNvSpPr txBox="1"/>
            <p:nvPr/>
          </p:nvSpPr>
          <p:spPr>
            <a:xfrm>
              <a:off x="10377953" y="3651470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H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ED9E3E-1E58-7248-BBF6-6C67F1CDFA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5581" y="3773921"/>
              <a:ext cx="570323" cy="66890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0EECD19-4F57-DE40-8B5B-9EA930357247}"/>
                </a:ext>
              </a:extLst>
            </p:cNvPr>
            <p:cNvSpPr txBox="1"/>
            <p:nvPr/>
          </p:nvSpPr>
          <p:spPr>
            <a:xfrm>
              <a:off x="8076076" y="5235693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u1</a:t>
              </a:r>
            </a:p>
          </p:txBody>
        </p: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4DC4746-8065-6A41-9188-195BB84090D9}"/>
                </a:ext>
              </a:extLst>
            </p:cNvPr>
            <p:cNvCxnSpPr/>
            <p:nvPr/>
          </p:nvCxnSpPr>
          <p:spPr>
            <a:xfrm flipH="1">
              <a:off x="8692391" y="5568962"/>
              <a:ext cx="864175" cy="9340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9DD5DE5-DAE6-8248-A6F3-6B6FA57EC642}"/>
                </a:ext>
              </a:extLst>
            </p:cNvPr>
            <p:cNvSpPr txBox="1"/>
            <p:nvPr/>
          </p:nvSpPr>
          <p:spPr>
            <a:xfrm>
              <a:off x="8446782" y="6391869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q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21BF0E-D5C8-6A41-9275-324E2CF34D08}"/>
              </a:ext>
            </a:extLst>
          </p:cNvPr>
          <p:cNvGrpSpPr/>
          <p:nvPr/>
        </p:nvGrpSpPr>
        <p:grpSpPr>
          <a:xfrm>
            <a:off x="4998830" y="771723"/>
            <a:ext cx="6266865" cy="840993"/>
            <a:chOff x="5030914" y="771723"/>
            <a:chExt cx="6266865" cy="84099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411C630-A9E3-C44D-A9FF-869B14E50B7E}"/>
                </a:ext>
              </a:extLst>
            </p:cNvPr>
            <p:cNvGrpSpPr/>
            <p:nvPr/>
          </p:nvGrpSpPr>
          <p:grpSpPr>
            <a:xfrm>
              <a:off x="6784261" y="776921"/>
              <a:ext cx="914735" cy="760123"/>
              <a:chOff x="9046923" y="888256"/>
              <a:chExt cx="1068001" cy="887483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F16C2280-7608-0D4F-B5B1-7071D10CBBCB}"/>
                  </a:ext>
                </a:extLst>
              </p:cNvPr>
              <p:cNvCxnSpPr/>
              <p:nvPr/>
            </p:nvCxnSpPr>
            <p:spPr>
              <a:xfrm>
                <a:off x="9046923" y="1252013"/>
                <a:ext cx="330200" cy="512360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1EEC28ED-BD86-224E-91BF-B57D49CC7187}"/>
                  </a:ext>
                </a:extLst>
              </p:cNvPr>
              <p:cNvCxnSpPr/>
              <p:nvPr/>
            </p:nvCxnSpPr>
            <p:spPr>
              <a:xfrm flipV="1">
                <a:off x="9352924" y="888256"/>
                <a:ext cx="762000" cy="887483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ED42082-4203-C14F-8511-93224B05C23B}"/>
                </a:ext>
              </a:extLst>
            </p:cNvPr>
            <p:cNvGrpSpPr/>
            <p:nvPr/>
          </p:nvGrpSpPr>
          <p:grpSpPr>
            <a:xfrm>
              <a:off x="5030914" y="852593"/>
              <a:ext cx="914735" cy="760123"/>
              <a:chOff x="9046923" y="888256"/>
              <a:chExt cx="1068001" cy="887483"/>
            </a:xfrm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33751B7-0FD0-AB4E-A2B8-D58025F2D35C}"/>
                  </a:ext>
                </a:extLst>
              </p:cNvPr>
              <p:cNvCxnSpPr/>
              <p:nvPr/>
            </p:nvCxnSpPr>
            <p:spPr>
              <a:xfrm>
                <a:off x="9046923" y="1252013"/>
                <a:ext cx="330200" cy="512360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48A7673-BE8D-2F4F-88FF-8BE2197E0DDB}"/>
                  </a:ext>
                </a:extLst>
              </p:cNvPr>
              <p:cNvCxnSpPr/>
              <p:nvPr/>
            </p:nvCxnSpPr>
            <p:spPr>
              <a:xfrm flipV="1">
                <a:off x="9352924" y="888256"/>
                <a:ext cx="762000" cy="887483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456F04-63DA-DB4E-89AC-33AF7AE970A1}"/>
                </a:ext>
              </a:extLst>
            </p:cNvPr>
            <p:cNvSpPr txBox="1"/>
            <p:nvPr/>
          </p:nvSpPr>
          <p:spPr>
            <a:xfrm>
              <a:off x="8929059" y="771723"/>
              <a:ext cx="236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Use APL </a:t>
              </a:r>
              <a:r>
                <a:rPr lang="en-US" b="1" dirty="0" err="1"/>
                <a:t>miniVIE</a:t>
              </a:r>
              <a:r>
                <a:rPr lang="en-US" b="1" dirty="0"/>
                <a:t> Prosthetic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9C3F55-FCC6-7846-AEE3-C059F9F84608}"/>
              </a:ext>
            </a:extLst>
          </p:cNvPr>
          <p:cNvSpPr txBox="1"/>
          <p:nvPr/>
        </p:nvSpPr>
        <p:spPr>
          <a:xfrm>
            <a:off x="7067661" y="4113354"/>
            <a:ext cx="118494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stimulator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E1B31FF-3639-9945-B857-BBDC23C640B9}"/>
              </a:ext>
            </a:extLst>
          </p:cNvPr>
          <p:cNvSpPr txBox="1"/>
          <p:nvPr/>
        </p:nvSpPr>
        <p:spPr>
          <a:xfrm>
            <a:off x="9206293" y="6354467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recording</a:t>
            </a:r>
          </a:p>
        </p:txBody>
      </p:sp>
    </p:spTree>
    <p:extLst>
      <p:ext uri="{BB962C8B-B14F-4D97-AF65-F5344CB8AC3E}">
        <p14:creationId xmlns:p14="http://schemas.microsoft.com/office/powerpoint/2010/main" val="10346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A0EA0E02-E8ED-2147-AABB-9C9FAC9C4B73}"/>
              </a:ext>
            </a:extLst>
          </p:cNvPr>
          <p:cNvSpPr/>
          <p:nvPr/>
        </p:nvSpPr>
        <p:spPr>
          <a:xfrm>
            <a:off x="2096814" y="4903076"/>
            <a:ext cx="4802891" cy="7672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EE76-A3FF-254B-86EA-DB0488E7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122" y="94380"/>
            <a:ext cx="10192215" cy="1077229"/>
          </a:xfrm>
        </p:spPr>
        <p:txBody>
          <a:bodyPr/>
          <a:lstStyle/>
          <a:p>
            <a:r>
              <a:rPr lang="en-US" dirty="0"/>
              <a:t>Realizing R for Different Objects (System 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0E583-B191-684F-A46B-307E50D80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5736" y="2669766"/>
            <a:ext cx="5279102" cy="3997828"/>
          </a:xfrm>
        </p:spPr>
        <p:txBody>
          <a:bodyPr/>
          <a:lstStyle/>
          <a:p>
            <a:r>
              <a:rPr lang="en-US" dirty="0"/>
              <a:t>In the open-loop system (no feedback), r = q* measured reference signal to solve for H</a:t>
            </a:r>
          </a:p>
          <a:p>
            <a:r>
              <a:rPr lang="en-US" u="sng" dirty="0"/>
              <a:t>To do:</a:t>
            </a:r>
          </a:p>
          <a:p>
            <a:pPr lvl="1"/>
            <a:r>
              <a:rPr lang="en-US" dirty="0"/>
              <a:t>Stabilize the EMG signal so it is consistent across sessions and days</a:t>
            </a:r>
          </a:p>
          <a:p>
            <a:pPr lvl="1"/>
            <a:r>
              <a:rPr lang="en-US" dirty="0"/>
              <a:t>Record q* = r (reference signals)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ADA3D2-1F64-2C4A-B26E-7FF083D61020}"/>
              </a:ext>
            </a:extLst>
          </p:cNvPr>
          <p:cNvGrpSpPr/>
          <p:nvPr/>
        </p:nvGrpSpPr>
        <p:grpSpPr>
          <a:xfrm>
            <a:off x="2794837" y="910711"/>
            <a:ext cx="7436522" cy="1721268"/>
            <a:chOff x="2962073" y="1520246"/>
            <a:chExt cx="8423458" cy="194970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4760CE1-E88D-5D44-823B-384DAE685DBC}"/>
                </a:ext>
              </a:extLst>
            </p:cNvPr>
            <p:cNvSpPr txBox="1"/>
            <p:nvPr/>
          </p:nvSpPr>
          <p:spPr>
            <a:xfrm>
              <a:off x="4068671" y="2458393"/>
              <a:ext cx="129514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H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95B6E3-E7F5-C048-8758-773ED4DAB37F}"/>
                </a:ext>
              </a:extLst>
            </p:cNvPr>
            <p:cNvSpPr txBox="1"/>
            <p:nvPr/>
          </p:nvSpPr>
          <p:spPr>
            <a:xfrm>
              <a:off x="6163917" y="2458394"/>
              <a:ext cx="1402195" cy="801833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186EE7-30DE-F248-9763-87C73CC25853}"/>
                </a:ext>
              </a:extLst>
            </p:cNvPr>
            <p:cNvSpPr txBox="1"/>
            <p:nvPr/>
          </p:nvSpPr>
          <p:spPr>
            <a:xfrm>
              <a:off x="8335617" y="2458393"/>
              <a:ext cx="119106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7193A5-240F-D545-AD07-33889DA9D134}"/>
                </a:ext>
              </a:extLst>
            </p:cNvPr>
            <p:cNvSpPr txBox="1"/>
            <p:nvPr/>
          </p:nvSpPr>
          <p:spPr>
            <a:xfrm>
              <a:off x="5487829" y="2273727"/>
              <a:ext cx="41389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w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01D8D9-A977-1443-91A7-5DBBBEBB9272}"/>
                </a:ext>
              </a:extLst>
            </p:cNvPr>
            <p:cNvSpPr txBox="1"/>
            <p:nvPr/>
          </p:nvSpPr>
          <p:spPr>
            <a:xfrm>
              <a:off x="7733521" y="2258338"/>
              <a:ext cx="545087" cy="540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1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47A6F07-9C10-5C41-AAD4-AC9CBCDEE3FC}"/>
                </a:ext>
              </a:extLst>
            </p:cNvPr>
            <p:cNvCxnSpPr/>
            <p:nvPr/>
          </p:nvCxnSpPr>
          <p:spPr>
            <a:xfrm>
              <a:off x="3344517" y="2787452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86B786-387C-A147-9EAD-57FD9E719F5C}"/>
                </a:ext>
              </a:extLst>
            </p:cNvPr>
            <p:cNvCxnSpPr/>
            <p:nvPr/>
          </p:nvCxnSpPr>
          <p:spPr>
            <a:xfrm>
              <a:off x="5423175" y="2812336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6086FE9-DEA9-6F4E-A0CC-97E035873484}"/>
                </a:ext>
              </a:extLst>
            </p:cNvPr>
            <p:cNvCxnSpPr/>
            <p:nvPr/>
          </p:nvCxnSpPr>
          <p:spPr>
            <a:xfrm>
              <a:off x="7611717" y="2822665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EEAB97-9587-9345-A3AC-8143AC6A474E}"/>
                </a:ext>
              </a:extLst>
            </p:cNvPr>
            <p:cNvSpPr txBox="1"/>
            <p:nvPr/>
          </p:nvSpPr>
          <p:spPr>
            <a:xfrm>
              <a:off x="4313998" y="2067704"/>
              <a:ext cx="85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human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F03ED72-507F-7E43-A5E5-6B792825D3A6}"/>
                </a:ext>
              </a:extLst>
            </p:cNvPr>
            <p:cNvSpPr txBox="1"/>
            <p:nvPr/>
          </p:nvSpPr>
          <p:spPr>
            <a:xfrm>
              <a:off x="5403297" y="174258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EMG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8F48F4-3A20-6C4C-B9AD-93BE92A0140E}"/>
                </a:ext>
              </a:extLst>
            </p:cNvPr>
            <p:cNvSpPr txBox="1"/>
            <p:nvPr/>
          </p:nvSpPr>
          <p:spPr>
            <a:xfrm>
              <a:off x="7398265" y="1520246"/>
              <a:ext cx="1171603" cy="646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Actuation </a:t>
              </a:r>
            </a:p>
            <a:p>
              <a:pPr algn="ctr"/>
              <a:r>
                <a:rPr lang="en-US" b="1" dirty="0"/>
                <a:t>signal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8B4066-43EB-1F4E-9172-1B21AC7F4982}"/>
                </a:ext>
              </a:extLst>
            </p:cNvPr>
            <p:cNvSpPr txBox="1"/>
            <p:nvPr/>
          </p:nvSpPr>
          <p:spPr>
            <a:xfrm>
              <a:off x="8463214" y="2055771"/>
              <a:ext cx="1060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prothetic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06F9A70-F588-E64A-B63F-9DF917983B77}"/>
                </a:ext>
              </a:extLst>
            </p:cNvPr>
            <p:cNvSpPr txBox="1"/>
            <p:nvPr/>
          </p:nvSpPr>
          <p:spPr>
            <a:xfrm>
              <a:off x="2962073" y="1792933"/>
              <a:ext cx="1224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reference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4C0249E-0364-D44E-BEDE-ED97CB26CF96}"/>
                </a:ext>
              </a:extLst>
            </p:cNvPr>
            <p:cNvCxnSpPr>
              <a:cxnSpLocks/>
            </p:cNvCxnSpPr>
            <p:nvPr/>
          </p:nvCxnSpPr>
          <p:spPr>
            <a:xfrm>
              <a:off x="9543143" y="2822665"/>
              <a:ext cx="12258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52EB66-B04E-FF46-A207-E54FA8515A7E}"/>
                </a:ext>
              </a:extLst>
            </p:cNvPr>
            <p:cNvSpPr txBox="1"/>
            <p:nvPr/>
          </p:nvSpPr>
          <p:spPr>
            <a:xfrm>
              <a:off x="9987960" y="2197050"/>
              <a:ext cx="352982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q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B1503-017F-D04E-9C16-80221F85F728}"/>
                </a:ext>
              </a:extLst>
            </p:cNvPr>
            <p:cNvSpPr txBox="1"/>
            <p:nvPr/>
          </p:nvSpPr>
          <p:spPr>
            <a:xfrm>
              <a:off x="9749910" y="1552164"/>
              <a:ext cx="943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Sensor</a:t>
              </a:r>
            </a:p>
            <a:p>
              <a:pPr algn="ctr"/>
              <a:r>
                <a:rPr lang="en-US" b="1" dirty="0"/>
                <a:t>readout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F8E34C-C1F3-BA46-9F43-4C1C061EB65C}"/>
                </a:ext>
              </a:extLst>
            </p:cNvPr>
            <p:cNvSpPr txBox="1"/>
            <p:nvPr/>
          </p:nvSpPr>
          <p:spPr>
            <a:xfrm>
              <a:off x="9892815" y="3100620"/>
              <a:ext cx="1492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(movement)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724FE5B-E6CD-5B40-A2B6-223C4AFFC3D9}"/>
                </a:ext>
              </a:extLst>
            </p:cNvPr>
            <p:cNvSpPr txBox="1"/>
            <p:nvPr/>
          </p:nvSpPr>
          <p:spPr>
            <a:xfrm>
              <a:off x="3521763" y="2227346"/>
              <a:ext cx="291428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r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8FBA5E1-6FDC-C742-BDD0-6EA522D342FB}"/>
              </a:ext>
            </a:extLst>
          </p:cNvPr>
          <p:cNvGrpSpPr/>
          <p:nvPr/>
        </p:nvGrpSpPr>
        <p:grpSpPr>
          <a:xfrm>
            <a:off x="7964566" y="3078976"/>
            <a:ext cx="4273496" cy="3816037"/>
            <a:chOff x="7964566" y="3078976"/>
            <a:chExt cx="4273496" cy="3816037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1059981-D76A-CA42-BBA0-7AF7BFE81C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48"/>
            <a:stretch/>
          </p:blipFill>
          <p:spPr>
            <a:xfrm>
              <a:off x="7964566" y="3078976"/>
              <a:ext cx="4273496" cy="3779024"/>
            </a:xfrm>
            <a:prstGeom prst="rect">
              <a:avLst/>
            </a:prstGeom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97534D1-8620-5043-83BE-19F201EF0DC7}"/>
                </a:ext>
              </a:extLst>
            </p:cNvPr>
            <p:cNvSpPr/>
            <p:nvPr/>
          </p:nvSpPr>
          <p:spPr>
            <a:xfrm>
              <a:off x="10198516" y="3245982"/>
              <a:ext cx="2018339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8C5722C-5569-BC4B-A619-D87DD30AB804}"/>
                </a:ext>
              </a:extLst>
            </p:cNvPr>
            <p:cNvSpPr/>
            <p:nvPr/>
          </p:nvSpPr>
          <p:spPr>
            <a:xfrm>
              <a:off x="10674832" y="3544746"/>
              <a:ext cx="1539980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3811E15-53DA-9A4F-B4B6-5E3C61C6BDE0}"/>
                </a:ext>
              </a:extLst>
            </p:cNvPr>
            <p:cNvSpPr/>
            <p:nvPr/>
          </p:nvSpPr>
          <p:spPr>
            <a:xfrm>
              <a:off x="7964566" y="3196399"/>
              <a:ext cx="222247" cy="26699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D37328-F438-A342-9F2E-3F78D9CCC492}"/>
                </a:ext>
              </a:extLst>
            </p:cNvPr>
            <p:cNvSpPr/>
            <p:nvPr/>
          </p:nvSpPr>
          <p:spPr>
            <a:xfrm>
              <a:off x="8134114" y="3225094"/>
              <a:ext cx="288657" cy="23438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320506-084E-6943-9FB2-2B4121A0860B}"/>
                </a:ext>
              </a:extLst>
            </p:cNvPr>
            <p:cNvSpPr/>
            <p:nvPr/>
          </p:nvSpPr>
          <p:spPr>
            <a:xfrm>
              <a:off x="8028387" y="3196399"/>
              <a:ext cx="664004" cy="132433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90FEDA8-7523-1A40-B37E-BF9A74E48E93}"/>
                </a:ext>
              </a:extLst>
            </p:cNvPr>
            <p:cNvSpPr/>
            <p:nvPr/>
          </p:nvSpPr>
          <p:spPr>
            <a:xfrm>
              <a:off x="8518856" y="6492360"/>
              <a:ext cx="3458819" cy="3919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8815C6C-6770-D145-ABAE-2C3E35115DF8}"/>
                </a:ext>
              </a:extLst>
            </p:cNvPr>
            <p:cNvSpPr/>
            <p:nvPr/>
          </p:nvSpPr>
          <p:spPr>
            <a:xfrm>
              <a:off x="10674832" y="5996431"/>
              <a:ext cx="1363892" cy="7187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EE1D1F-BA4B-B94C-A003-1D8D6617EB12}"/>
                </a:ext>
              </a:extLst>
            </p:cNvPr>
            <p:cNvSpPr txBox="1"/>
            <p:nvPr/>
          </p:nvSpPr>
          <p:spPr>
            <a:xfrm>
              <a:off x="11444821" y="5670373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w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7D47622-47A6-6544-9134-92E822BD61A1}"/>
                </a:ext>
              </a:extLst>
            </p:cNvPr>
            <p:cNvSpPr txBox="1"/>
            <p:nvPr/>
          </p:nvSpPr>
          <p:spPr>
            <a:xfrm flipH="1">
              <a:off x="10616966" y="4433333"/>
              <a:ext cx="284953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P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5F24ED-8C58-C841-9C7A-226A619582E9}"/>
                </a:ext>
              </a:extLst>
            </p:cNvPr>
            <p:cNvSpPr txBox="1"/>
            <p:nvPr/>
          </p:nvSpPr>
          <p:spPr>
            <a:xfrm>
              <a:off x="10377953" y="3651470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H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82625EA-0030-D441-9DB3-624AE9DD92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5581" y="3773921"/>
              <a:ext cx="570323" cy="66890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92279B7-C678-3E4D-93F9-85429D292EB4}"/>
                </a:ext>
              </a:extLst>
            </p:cNvPr>
            <p:cNvSpPr txBox="1"/>
            <p:nvPr/>
          </p:nvSpPr>
          <p:spPr>
            <a:xfrm>
              <a:off x="8076076" y="5235693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u1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87EBC7A-DDF5-4B4D-82CD-FAE9756D0095}"/>
                </a:ext>
              </a:extLst>
            </p:cNvPr>
            <p:cNvCxnSpPr/>
            <p:nvPr/>
          </p:nvCxnSpPr>
          <p:spPr>
            <a:xfrm flipH="1">
              <a:off x="8692391" y="5568962"/>
              <a:ext cx="864175" cy="9340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8EB137C-1ED3-6843-B8D0-8E8928AD058A}"/>
                </a:ext>
              </a:extLst>
            </p:cNvPr>
            <p:cNvSpPr txBox="1"/>
            <p:nvPr/>
          </p:nvSpPr>
          <p:spPr>
            <a:xfrm>
              <a:off x="8446782" y="6525681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q</a:t>
              </a: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EEF98C6-4C2A-FD49-939E-254697C969C8}"/>
              </a:ext>
            </a:extLst>
          </p:cNvPr>
          <p:cNvCxnSpPr>
            <a:cxnSpLocks/>
          </p:cNvCxnSpPr>
          <p:nvPr/>
        </p:nvCxnSpPr>
        <p:spPr>
          <a:xfrm flipV="1">
            <a:off x="5024662" y="2363888"/>
            <a:ext cx="365402" cy="305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592A255-3665-E74E-BB6E-809A4ADCBCB9}"/>
              </a:ext>
            </a:extLst>
          </p:cNvPr>
          <p:cNvSpPr txBox="1"/>
          <p:nvPr/>
        </p:nvSpPr>
        <p:spPr>
          <a:xfrm>
            <a:off x="4344576" y="264861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noise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17657E-F9A6-FD40-BB1C-5386C2E71660}"/>
              </a:ext>
            </a:extLst>
          </p:cNvPr>
          <p:cNvSpPr txBox="1"/>
          <p:nvPr/>
        </p:nvSpPr>
        <p:spPr>
          <a:xfrm>
            <a:off x="10475494" y="6318350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recording</a:t>
            </a:r>
          </a:p>
        </p:txBody>
      </p:sp>
    </p:spTree>
    <p:extLst>
      <p:ext uri="{BB962C8B-B14F-4D97-AF65-F5344CB8AC3E}">
        <p14:creationId xmlns:p14="http://schemas.microsoft.com/office/powerpoint/2010/main" val="219166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138F-2CA5-0C46-A288-BE133FB22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993" y="413793"/>
            <a:ext cx="9843004" cy="1077229"/>
          </a:xfrm>
        </p:spPr>
        <p:txBody>
          <a:bodyPr>
            <a:normAutofit/>
          </a:bodyPr>
          <a:lstStyle/>
          <a:p>
            <a:r>
              <a:rPr lang="en-US" sz="3000" dirty="0"/>
              <a:t>Localization of </a:t>
            </a:r>
            <a:r>
              <a:rPr lang="en-US" sz="3000" dirty="0" err="1"/>
              <a:t>Myoband</a:t>
            </a:r>
            <a:r>
              <a:rPr lang="en-US" sz="3000" dirty="0"/>
              <a:t> Electrode (</a:t>
            </a:r>
            <a:r>
              <a:rPr lang="en-US" sz="3000" dirty="0" err="1"/>
              <a:t>BioCas</a:t>
            </a:r>
            <a:r>
              <a:rPr lang="en-US" sz="3000" dirty="0"/>
              <a:t> Project)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A7E01C-A4D1-314E-82E1-D1B475207B99}"/>
              </a:ext>
            </a:extLst>
          </p:cNvPr>
          <p:cNvSpPr txBox="1"/>
          <p:nvPr/>
        </p:nvSpPr>
        <p:spPr>
          <a:xfrm>
            <a:off x="1341901" y="1237138"/>
            <a:ext cx="60665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Problem:</a:t>
            </a:r>
            <a:r>
              <a:rPr lang="en-US" dirty="0"/>
              <a:t> </a:t>
            </a:r>
            <a:r>
              <a:rPr lang="en-US" dirty="0" err="1"/>
              <a:t>Myoband</a:t>
            </a:r>
            <a:r>
              <a:rPr lang="en-US" dirty="0"/>
              <a:t> location shifts each it is put on and then classifiers for (K1) have to be retrained.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Goal:</a:t>
            </a:r>
            <a:r>
              <a:rPr lang="en-US" dirty="0"/>
              <a:t> Get a consistent w signal by creating an algorithm to interpolate results so that in any rotated position, electrodes produce the same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Preliminary results gathered (4/19)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Myoband</a:t>
            </a:r>
            <a:r>
              <a:rPr lang="en-US" dirty="0"/>
              <a:t> position was rotated through 0.5, 1, 2, …8 electrode positions, recording 5 motions: </a:t>
            </a:r>
          </a:p>
          <a:p>
            <a:pPr marL="1200150" lvl="2" indent="-285750">
              <a:buFont typeface="Wingdings" pitchFamily="2" charset="2"/>
              <a:buChar char="Ø"/>
            </a:pPr>
            <a:r>
              <a:rPr lang="en-US" dirty="0"/>
              <a:t>open, close, supinate, pronate, tripod</a:t>
            </a:r>
          </a:p>
          <a:p>
            <a:pPr marL="1200150" lvl="2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Plan: </a:t>
            </a:r>
            <a:r>
              <a:rPr lang="en-US" dirty="0"/>
              <a:t>work on interpolation algorithm and determine if initial training at start position can be used to classifier desired movements days or weeks later, when electrode locations are localized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1CF379-D7BB-D244-9994-BEA963CDE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09028" y="3277115"/>
            <a:ext cx="3028740" cy="23654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43257F-817E-B748-A7CB-6AD8F0B1C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014" y="1237138"/>
            <a:ext cx="2994461" cy="203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25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138F-2CA5-0C46-A288-BE133FB2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r(t) for complex motions in VR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E12ADA-EC3C-3C44-8DD6-D3E6E1AE2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9992" y="1885285"/>
            <a:ext cx="5749158" cy="44040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50B275-AB29-F045-A3B6-E99EF753473E}"/>
              </a:ext>
            </a:extLst>
          </p:cNvPr>
          <p:cNvSpPr txBox="1"/>
          <p:nvPr/>
        </p:nvSpPr>
        <p:spPr>
          <a:xfrm>
            <a:off x="977002" y="1672627"/>
            <a:ext cx="4619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Produce glove like APL limb: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10 contact sensors, 3-axis force sensors/3-axis accelerometer – (Luke’s sensors + algorithm choice)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21 Absolute position sensors (</a:t>
            </a:r>
            <a:r>
              <a:rPr lang="en-US" b="1" dirty="0" err="1"/>
              <a:t>CyberGlove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Record q*(t)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Picking up different shape, density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Complex motions (e.g. writing the whole alphabet while holding a pen)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ym typeface="Wingdings" pitchFamily="2" charset="2"/>
              </a:rPr>
              <a:t> Set </a:t>
            </a:r>
            <a:r>
              <a:rPr lang="en-US" dirty="0"/>
              <a:t>q* = r  from recordings and </a:t>
            </a:r>
            <a:r>
              <a:rPr lang="en-US" dirty="0">
                <a:sym typeface="Wingdings" pitchFamily="2" charset="2"/>
              </a:rPr>
              <a:t>derive H (e.g. EMBC paper)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357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EA56E-8AA9-7D49-8FF3-669270535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H in </a:t>
            </a:r>
            <a:r>
              <a:rPr lang="en-US" dirty="0" err="1"/>
              <a:t>miniVIE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88B269-B01D-6143-B432-F057C26B92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11373" y="1167766"/>
                <a:ext cx="4811740" cy="3997828"/>
              </a:xfrm>
            </p:spPr>
            <p:txBody>
              <a:bodyPr>
                <a:normAutofit/>
              </a:bodyPr>
              <a:lstStyle/>
              <a:p>
                <a:pPr marL="6160" indent="0">
                  <a:buNone/>
                </a:pPr>
                <a:r>
                  <a:rPr lang="en-US" dirty="0"/>
                  <a:t>With q </a:t>
                </a:r>
                <a:r>
                  <a:rPr lang="en-US" dirty="0">
                    <a:sym typeface="Wingdings" pitchFamily="2" charset="2"/>
                  </a:rPr>
                  <a:t> r, can implement in </a:t>
                </a:r>
                <a:r>
                  <a:rPr lang="en-US" dirty="0" err="1">
                    <a:sym typeface="Wingdings" pitchFamily="2" charset="2"/>
                  </a:rPr>
                  <a:t>miniVIE</a:t>
                </a:r>
                <a:r>
                  <a:rPr lang="en-US" dirty="0">
                    <a:sym typeface="Wingdings" pitchFamily="2" charset="2"/>
                  </a:rPr>
                  <a:t>:</a:t>
                </a:r>
              </a:p>
              <a:p>
                <a:r>
                  <a:rPr lang="en-US" dirty="0">
                    <a:sym typeface="Wingdings" pitchFamily="2" charset="2"/>
                  </a:rPr>
                  <a:t>Recording with intact limb movements/interactions in </a:t>
                </a:r>
                <a:r>
                  <a:rPr lang="en-US" dirty="0" err="1">
                    <a:sym typeface="Wingdings" pitchFamily="2" charset="2"/>
                  </a:rPr>
                  <a:t>miniVIE</a:t>
                </a:r>
                <a:endParaRPr lang="en-US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Start from first-order, LTI, MIMO H: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US" dirty="0">
                    <a:sym typeface="Wingdings" pitchFamily="2" charset="2"/>
                  </a:rPr>
                  <a:t> and input step response</a:t>
                </a:r>
              </a:p>
              <a:p>
                <a:r>
                  <a:rPr lang="en-US" dirty="0">
                    <a:sym typeface="Wingdings" pitchFamily="2" charset="2"/>
                  </a:rPr>
                  <a:t>As arises, deal with non-linearity, etc.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88B269-B01D-6143-B432-F057C26B92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1373" y="1167766"/>
                <a:ext cx="4811740" cy="3997828"/>
              </a:xfrm>
              <a:blipFill>
                <a:blip r:embed="rId3"/>
                <a:stretch>
                  <a:fillRect l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8CDC8E3-D993-8143-9263-3BD2DEF3A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973" y="1461052"/>
            <a:ext cx="4797287" cy="269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62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46F23-67BA-AF44-B3CD-9E6261DC6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5302" y="251327"/>
            <a:ext cx="7958331" cy="1077229"/>
          </a:xfrm>
        </p:spPr>
        <p:txBody>
          <a:bodyPr/>
          <a:lstStyle/>
          <a:p>
            <a:r>
              <a:rPr lang="en-US" dirty="0"/>
              <a:t>Synthesis of Feedback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3E1741-7BE7-0C43-8FA2-A341105CDCF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74358" y="2721337"/>
                <a:ext cx="7796540" cy="3997828"/>
              </a:xfrm>
            </p:spPr>
            <p:txBody>
              <a:bodyPr/>
              <a:lstStyle/>
              <a:p>
                <a:r>
                  <a:rPr lang="en-US" dirty="0">
                    <a:sym typeface="Wingdings" pitchFamily="2" charset="2"/>
                  </a:rPr>
                  <a:t>Objectives play a role. (e.g. may use H</a:t>
                </a:r>
                <a14:m>
                  <m:oMath xmlns:m="http://schemas.openxmlformats.org/officeDocument/2006/math">
                    <m:r>
                      <a:rPr lang="en-US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∞</m:t>
                    </m:r>
                  </m:oMath>
                </a14:m>
                <a:r>
                  <a:rPr lang="en-US" baseline="-25000" dirty="0">
                    <a:sym typeface="Wingdings" pitchFamily="2" charset="2"/>
                  </a:rPr>
                  <a:t>  </a:t>
                </a:r>
                <a:r>
                  <a:rPr lang="en-US" dirty="0">
                    <a:sym typeface="Wingdings" pitchFamily="2" charset="2"/>
                  </a:rPr>
                  <a:t>model – model matching)</a:t>
                </a:r>
              </a:p>
              <a:p>
                <a:r>
                  <a:rPr lang="en-US" u="sng" dirty="0">
                    <a:sym typeface="Wingdings" pitchFamily="2" charset="2"/>
                  </a:rPr>
                  <a:t>Objective 1:</a:t>
                </a:r>
                <a:r>
                  <a:rPr lang="en-US" dirty="0">
                    <a:sym typeface="Wingdings" pitchFamily="2" charset="2"/>
                  </a:rPr>
                  <a:t>  Optimize tracking</a:t>
                </a:r>
                <a:endParaRPr lang="en-US" baseline="-25000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Least-squares method: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Cost function: MSE(q(t), r(t)):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 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>
                    <a:sym typeface="Wingdings" pitchFamily="2" charset="2"/>
                  </a:rPr>
                  <a:t> , </a:t>
                </a:r>
                <a:r>
                  <a:rPr lang="en-US" i="1" dirty="0">
                    <a:sym typeface="Wingdings" pitchFamily="2" charset="2"/>
                  </a:rPr>
                  <a:t>n </a:t>
                </a:r>
                <a:r>
                  <a:rPr lang="en-US" dirty="0">
                    <a:sym typeface="Wingdings" pitchFamily="2" charset="2"/>
                  </a:rPr>
                  <a:t> = # sensors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 x(n+1) = Ax(n) + </a:t>
                </a:r>
                <a:r>
                  <a:rPr lang="en-US" dirty="0" err="1">
                    <a:sym typeface="Wingdings" pitchFamily="2" charset="2"/>
                  </a:rPr>
                  <a:t>Bz</a:t>
                </a:r>
                <a:r>
                  <a:rPr lang="en-US" dirty="0">
                    <a:sym typeface="Wingdings" pitchFamily="2" charset="2"/>
                  </a:rPr>
                  <a:t>(n); Output, w(n) = x(n) + 0 z(n). 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Given w(n), z(n).  Estimate A and B. 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3E1741-7BE7-0C43-8FA2-A341105CDC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74358" y="2721337"/>
                <a:ext cx="7796540" cy="3997828"/>
              </a:xfrm>
              <a:blipFill>
                <a:blip r:embed="rId2"/>
                <a:stretch>
                  <a:fillRect l="-3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84D2702-98E1-3745-AA5C-952B3B415C88}"/>
              </a:ext>
            </a:extLst>
          </p:cNvPr>
          <p:cNvGrpSpPr/>
          <p:nvPr/>
        </p:nvGrpSpPr>
        <p:grpSpPr>
          <a:xfrm>
            <a:off x="3798757" y="863152"/>
            <a:ext cx="7126353" cy="1817617"/>
            <a:chOff x="1858696" y="1482617"/>
            <a:chExt cx="8310467" cy="21196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BBFED41-7A18-6E4C-9CFA-B6C7DACA9A75}"/>
                </a:ext>
              </a:extLst>
            </p:cNvPr>
            <p:cNvGrpSpPr/>
            <p:nvPr/>
          </p:nvGrpSpPr>
          <p:grpSpPr>
            <a:xfrm>
              <a:off x="1858696" y="1482617"/>
              <a:ext cx="8310467" cy="2119632"/>
              <a:chOff x="2081386" y="2973956"/>
              <a:chExt cx="8540231" cy="217823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9C6F2AC-5096-0B4E-985F-1225B78A55D2}"/>
                  </a:ext>
                </a:extLst>
              </p:cNvPr>
              <p:cNvSpPr txBox="1"/>
              <p:nvPr/>
            </p:nvSpPr>
            <p:spPr>
              <a:xfrm>
                <a:off x="4068671" y="3174011"/>
                <a:ext cx="1295146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H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AF0CBA4-8724-0E43-BD79-A32F445D4F99}"/>
                  </a:ext>
                </a:extLst>
              </p:cNvPr>
              <p:cNvSpPr txBox="1"/>
              <p:nvPr/>
            </p:nvSpPr>
            <p:spPr>
              <a:xfrm>
                <a:off x="6163918" y="3174011"/>
                <a:ext cx="1402195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K</a:t>
                </a:r>
                <a:r>
                  <a:rPr lang="en-US" sz="3500" baseline="-25000" dirty="0"/>
                  <a:t>2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137889A-081C-2442-A55C-D586ADC93B7F}"/>
                  </a:ext>
                </a:extLst>
              </p:cNvPr>
              <p:cNvSpPr txBox="1"/>
              <p:nvPr/>
            </p:nvSpPr>
            <p:spPr>
              <a:xfrm>
                <a:off x="8335617" y="3174011"/>
                <a:ext cx="1191066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P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1D11C3-ECE0-7F40-8103-8EDFB9657AB7}"/>
                  </a:ext>
                </a:extLst>
              </p:cNvPr>
              <p:cNvSpPr txBox="1"/>
              <p:nvPr/>
            </p:nvSpPr>
            <p:spPr>
              <a:xfrm>
                <a:off x="2081386" y="2982213"/>
                <a:ext cx="43222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r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BF13BD-0807-7F48-A218-300F5D352BCF}"/>
                  </a:ext>
                </a:extLst>
              </p:cNvPr>
              <p:cNvSpPr txBox="1"/>
              <p:nvPr/>
            </p:nvSpPr>
            <p:spPr>
              <a:xfrm>
                <a:off x="3369363" y="2989345"/>
                <a:ext cx="31130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z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506432-445B-094A-BBFE-89D984ED1F1D}"/>
                  </a:ext>
                </a:extLst>
              </p:cNvPr>
              <p:cNvSpPr txBox="1"/>
              <p:nvPr/>
            </p:nvSpPr>
            <p:spPr>
              <a:xfrm>
                <a:off x="5487829" y="2989345"/>
                <a:ext cx="41389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w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C079C41-0F1F-BA48-8038-61ADF4908911}"/>
                  </a:ext>
                </a:extLst>
              </p:cNvPr>
              <p:cNvSpPr txBox="1"/>
              <p:nvPr/>
            </p:nvSpPr>
            <p:spPr>
              <a:xfrm>
                <a:off x="7733521" y="2973956"/>
                <a:ext cx="46198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u</a:t>
                </a:r>
                <a:r>
                  <a:rPr lang="en-US" sz="2500" baseline="-25000" dirty="0"/>
                  <a:t>2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BEF94DE-B051-8542-B7D8-E87E190F8CC9}"/>
                  </a:ext>
                </a:extLst>
              </p:cNvPr>
              <p:cNvSpPr txBox="1"/>
              <p:nvPr/>
            </p:nvSpPr>
            <p:spPr>
              <a:xfrm>
                <a:off x="10064871" y="2992872"/>
                <a:ext cx="352982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q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2E0764E-388E-4244-99EE-0EF5DC88BD18}"/>
                  </a:ext>
                </a:extLst>
              </p:cNvPr>
              <p:cNvCxnSpPr/>
              <p:nvPr/>
            </p:nvCxnSpPr>
            <p:spPr>
              <a:xfrm>
                <a:off x="3344517" y="3503070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1DA5932C-1A8B-3049-8D6F-BA5890D19D09}"/>
                  </a:ext>
                </a:extLst>
              </p:cNvPr>
              <p:cNvCxnSpPr/>
              <p:nvPr/>
            </p:nvCxnSpPr>
            <p:spPr>
              <a:xfrm>
                <a:off x="5423175" y="3527954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7F2FAD1F-2BB2-8144-81D3-6221E2B3BE97}"/>
                  </a:ext>
                </a:extLst>
              </p:cNvPr>
              <p:cNvCxnSpPr/>
              <p:nvPr/>
            </p:nvCxnSpPr>
            <p:spPr>
              <a:xfrm>
                <a:off x="7611717" y="3538283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A76CAEC-8F02-CA41-AA4D-FA43B8CDD080}"/>
                  </a:ext>
                </a:extLst>
              </p:cNvPr>
              <p:cNvSpPr txBox="1"/>
              <p:nvPr/>
            </p:nvSpPr>
            <p:spPr>
              <a:xfrm>
                <a:off x="6202017" y="4396069"/>
                <a:ext cx="1428750" cy="75612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K</a:t>
                </a:r>
                <a:r>
                  <a:rPr lang="en-US" sz="3500" baseline="-25000" dirty="0"/>
                  <a:t>1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EC4E7AA7-38B2-5449-993B-8769ABE9B6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78393" y="4750012"/>
                <a:ext cx="29432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35CDE369-7CF6-3E43-9B66-3DC279E44BA1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 flipV="1">
                <a:off x="9526683" y="3527954"/>
                <a:ext cx="1094934" cy="241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CF47222C-1511-0A4C-ADD0-C44C41ACCDBD}"/>
                  </a:ext>
                </a:extLst>
              </p:cNvPr>
              <p:cNvCxnSpPr/>
              <p:nvPr/>
            </p:nvCxnSpPr>
            <p:spPr>
              <a:xfrm>
                <a:off x="10621617" y="3538283"/>
                <a:ext cx="0" cy="12117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318385D-6362-9449-8DF1-F4FF504FC8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54017" y="4750012"/>
                <a:ext cx="2971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C1327ED-3B89-1C46-A51D-BF8E4A01ECB4}"/>
                  </a:ext>
                </a:extLst>
              </p:cNvPr>
              <p:cNvCxnSpPr/>
              <p:nvPr/>
            </p:nvCxnSpPr>
            <p:spPr>
              <a:xfrm flipV="1">
                <a:off x="3154017" y="3712620"/>
                <a:ext cx="0" cy="10373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666C34F9-FA6B-3745-854E-EBA24F3BA039}"/>
                  </a:ext>
                </a:extLst>
              </p:cNvPr>
              <p:cNvCxnSpPr/>
              <p:nvPr/>
            </p:nvCxnSpPr>
            <p:spPr>
              <a:xfrm>
                <a:off x="2277717" y="3527954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B12E7F7-8768-864A-8A67-F0D5F63A254A}"/>
                  </a:ext>
                </a:extLst>
              </p:cNvPr>
              <p:cNvSpPr/>
              <p:nvPr/>
            </p:nvSpPr>
            <p:spPr>
              <a:xfrm>
                <a:off x="2993806" y="3382936"/>
                <a:ext cx="304800" cy="304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01A1A04-BDFE-0345-A2B5-A9E297D1C702}"/>
                  </a:ext>
                </a:extLst>
              </p:cNvPr>
              <p:cNvSpPr txBox="1"/>
              <p:nvPr/>
            </p:nvSpPr>
            <p:spPr>
              <a:xfrm>
                <a:off x="3227090" y="3559097"/>
                <a:ext cx="282450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-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6110BF4-FD9A-A349-BBE3-6CE555BA1B1F}"/>
                  </a:ext>
                </a:extLst>
              </p:cNvPr>
              <p:cNvSpPr txBox="1"/>
              <p:nvPr/>
            </p:nvSpPr>
            <p:spPr>
              <a:xfrm>
                <a:off x="5618873" y="4192330"/>
                <a:ext cx="46198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u</a:t>
                </a:r>
                <a:r>
                  <a:rPr lang="en-US" sz="2500" baseline="-25000" dirty="0"/>
                  <a:t>1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FE924C9-6FF3-2A4D-B90B-C8E61BBD87F8}"/>
                </a:ext>
              </a:extLst>
            </p:cNvPr>
            <p:cNvCxnSpPr/>
            <p:nvPr/>
          </p:nvCxnSpPr>
          <p:spPr>
            <a:xfrm flipV="1">
              <a:off x="4987681" y="2329384"/>
              <a:ext cx="537908" cy="373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B59BC9-C523-304E-B5BE-520245D3FA02}"/>
                </a:ext>
              </a:extLst>
            </p:cNvPr>
            <p:cNvSpPr txBox="1"/>
            <p:nvPr/>
          </p:nvSpPr>
          <p:spPr>
            <a:xfrm>
              <a:off x="4172640" y="258557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noise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4621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{E6FA5D19-5367-CE42-AC74-CCF832971C6C}tf16401378</Template>
  <TotalTime>8320</TotalTime>
  <Words>1307</Words>
  <Application>Microsoft Macintosh PowerPoint</Application>
  <PresentationFormat>Widescreen</PresentationFormat>
  <Paragraphs>229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MS Shell Dlg 2</vt:lpstr>
      <vt:lpstr>Arial</vt:lpstr>
      <vt:lpstr>Calibri</vt:lpstr>
      <vt:lpstr>Cambria Math</vt:lpstr>
      <vt:lpstr>Times</vt:lpstr>
      <vt:lpstr>Wingdings</vt:lpstr>
      <vt:lpstr>Wingdings 3</vt:lpstr>
      <vt:lpstr>Madison</vt:lpstr>
      <vt:lpstr>Optimizing Sensory Feedback using Control System-Modeling of  Human-Prosthetic Interaction</vt:lpstr>
      <vt:lpstr>Overview</vt:lpstr>
      <vt:lpstr>The intact system as closed-loop</vt:lpstr>
      <vt:lpstr>Building the closed-loop system</vt:lpstr>
      <vt:lpstr>Realizing R for Different Objects (System ID)</vt:lpstr>
      <vt:lpstr>Localization of Myoband Electrode (BioCas Project)</vt:lpstr>
      <vt:lpstr>Getting a r(t) for complex motions in VR</vt:lpstr>
      <vt:lpstr>Estimating H in miniVIE</vt:lpstr>
      <vt:lpstr>Synthesis of Feedback</vt:lpstr>
      <vt:lpstr>Implement and Assess Feedback</vt:lpstr>
      <vt:lpstr>Opening the H Box</vt:lpstr>
      <vt:lpstr>Internal State assessment</vt:lpstr>
      <vt:lpstr>Experimental Set-up  Questions</vt:lpstr>
      <vt:lpstr>Timeline to 2019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Sensory Feedback as a Control System</dc:title>
  <dc:creator>Cynthia Steinhardt</dc:creator>
  <cp:lastModifiedBy>Cynthia Steinhardt</cp:lastModifiedBy>
  <cp:revision>174</cp:revision>
  <dcterms:created xsi:type="dcterms:W3CDTF">2018-04-13T03:11:51Z</dcterms:created>
  <dcterms:modified xsi:type="dcterms:W3CDTF">2018-04-29T16:39:14Z</dcterms:modified>
</cp:coreProperties>
</file>

<file path=docProps/thumbnail.jpeg>
</file>